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9" r:id="rId3"/>
    <p:sldId id="260" r:id="rId4"/>
    <p:sldId id="261" r:id="rId5"/>
    <p:sldId id="309" r:id="rId6"/>
    <p:sldId id="262" r:id="rId7"/>
    <p:sldId id="316" r:id="rId8"/>
    <p:sldId id="317" r:id="rId9"/>
    <p:sldId id="263" r:id="rId10"/>
    <p:sldId id="264" r:id="rId11"/>
    <p:sldId id="31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37" r:id="rId21"/>
    <p:sldId id="311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338" r:id="rId31"/>
    <p:sldId id="312" r:id="rId32"/>
    <p:sldId id="284" r:id="rId33"/>
    <p:sldId id="288" r:id="rId34"/>
    <p:sldId id="339" r:id="rId35"/>
    <p:sldId id="340" r:id="rId36"/>
    <p:sldId id="341" r:id="rId37"/>
    <p:sldId id="342" r:id="rId38"/>
    <p:sldId id="343" r:id="rId39"/>
    <p:sldId id="313" r:id="rId40"/>
    <p:sldId id="334" r:id="rId41"/>
    <p:sldId id="335" r:id="rId42"/>
    <p:sldId id="336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64" r:id="rId56"/>
    <p:sldId id="358" r:id="rId57"/>
    <p:sldId id="359" r:id="rId58"/>
    <p:sldId id="360" r:id="rId59"/>
    <p:sldId id="361" r:id="rId60"/>
    <p:sldId id="362" r:id="rId61"/>
    <p:sldId id="363" r:id="rId62"/>
  </p:sldIdLst>
  <p:sldSz cx="12192000" cy="6858000"/>
  <p:notesSz cx="6858000" cy="9144000"/>
  <p:embeddedFontLst>
    <p:embeddedFont>
      <p:font typeface="Cambria" panose="02040503050406030204" pitchFamily="18" charset="0"/>
      <p:regular r:id="rId64"/>
      <p:bold r:id="rId65"/>
      <p:italic r:id="rId66"/>
      <p:boldItalic r:id="rId67"/>
    </p:embeddedFont>
    <p:embeddedFont>
      <p:font typeface="MS Gothic" panose="020B0609070205080204" pitchFamily="49" charset="-128"/>
      <p:regular r:id="rId68"/>
    </p:embeddedFont>
    <p:embeddedFont>
      <p:font typeface="Lato" panose="02020500000000000000" charset="0"/>
      <p:regular r:id="rId69"/>
      <p:bold r:id="rId70"/>
      <p:italic r:id="rId71"/>
      <p:boldItalic r:id="rId72"/>
    </p:embeddedFont>
    <p:embeddedFont>
      <p:font typeface="Microsoft YaHei" panose="020B0503020204020204" pitchFamily="34" charset="-122"/>
      <p:regular r:id="rId73"/>
      <p:bold r:id="rId74"/>
    </p:embeddedFont>
    <p:embeddedFont>
      <p:font typeface="Microsoft YaHei" panose="020B0503020204020204" pitchFamily="34" charset="-122"/>
      <p:regular r:id="rId73"/>
      <p:bold r:id="rId74"/>
    </p:embeddedFont>
    <p:embeddedFont>
      <p:font typeface="微軟正黑體" panose="020B0604030504040204" pitchFamily="34" charset="-120"/>
      <p:regular r:id="rId75"/>
      <p:bold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Montserrat SemiBold" panose="02020500000000000000" charset="0"/>
      <p:regular r:id="rId81"/>
      <p:bold r:id="rId82"/>
      <p:italic r:id="rId83"/>
      <p:boldItalic r:id="rId84"/>
    </p:embeddedFont>
    <p:embeddedFont>
      <p:font typeface="Elephant" panose="02020904090505020303" pitchFamily="18" charset="0"/>
      <p:regular r:id="rId85"/>
      <p:italic r:id="rId86"/>
    </p:embeddedFont>
    <p:embeddedFont>
      <p:font typeface="微軟正黑體" panose="020B0604030504040204" pitchFamily="34" charset="-120"/>
      <p:regular r:id="rId75"/>
      <p:bold r:id="rId76"/>
    </p:embeddedFont>
    <p:embeddedFont>
      <p:font typeface="Cambria Math" panose="02040503050406030204" pitchFamily="18" charset="0"/>
      <p:regular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2" roundtripDataSignature="AMtx7mi+ohL5ZgIst5S5ZjfN81POwOSw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87025" autoAdjust="0"/>
  </p:normalViewPr>
  <p:slideViewPr>
    <p:cSldViewPr snapToGrid="0">
      <p:cViewPr varScale="1">
        <p:scale>
          <a:sx n="109" d="100"/>
          <a:sy n="109" d="100"/>
        </p:scale>
        <p:origin x="1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84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9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87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9.fntdata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189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987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1916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01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344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177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2452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4608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589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59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674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874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84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641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5339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115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595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192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683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5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 u="none" strike="noStrike" cap="non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 u="none" strike="noStrike" cap="non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151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11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001359"/>
          </a:xfrm>
          <a:prstGeom prst="rect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33" name="Google Shape;33;p79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" name="Google Shape;34;p79"/>
          <p:cNvSpPr/>
          <p:nvPr/>
        </p:nvSpPr>
        <p:spPr>
          <a:xfrm>
            <a:off x="11383483" y="640089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35;p79"/>
          <p:cNvSpPr/>
          <p:nvPr/>
        </p:nvSpPr>
        <p:spPr>
          <a:xfrm>
            <a:off x="10512622" y="650665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8352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8"/>
          <p:cNvSpPr>
            <a:spLocks noGrp="1"/>
          </p:cNvSpPr>
          <p:nvPr>
            <p:ph type="pic" idx="2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rgbClr val="CBE9F4"/>
          </a:solidFill>
          <a:ln>
            <a:noFill/>
          </a:ln>
        </p:spPr>
      </p:sp>
      <p:sp>
        <p:nvSpPr>
          <p:cNvPr id="28" name="Google Shape;28;p78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" name="Google Shape;29;p78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" name="Google Shape;30;p78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3600000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0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1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" name="Google Shape;40;p81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zh-TW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2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" name="Google Shape;43;p82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" name="Google Shape;44;p82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rgbClr val="262626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3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" name="Google Shape;47;p83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" name="Google Shape;48;p83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4"/>
          <p:cNvSpPr>
            <a:spLocks noGrp="1"/>
          </p:cNvSpPr>
          <p:nvPr>
            <p:ph type="pic" idx="2"/>
          </p:nvPr>
        </p:nvSpPr>
        <p:spPr>
          <a:xfrm>
            <a:off x="1972573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1" name="Google Shape;51;p84"/>
          <p:cNvSpPr>
            <a:spLocks noGrp="1"/>
          </p:cNvSpPr>
          <p:nvPr>
            <p:ph type="pic" idx="3"/>
          </p:nvPr>
        </p:nvSpPr>
        <p:spPr>
          <a:xfrm>
            <a:off x="5010409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2" name="Google Shape;52;p84"/>
          <p:cNvSpPr>
            <a:spLocks noGrp="1"/>
          </p:cNvSpPr>
          <p:nvPr>
            <p:ph type="pic" idx="4"/>
          </p:nvPr>
        </p:nvSpPr>
        <p:spPr>
          <a:xfrm>
            <a:off x="7936074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3" name="Google Shape;53;p84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" name="Google Shape;54;p84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84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rgbClr val="262626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5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" name="Google Shape;58;p85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" name="Google Shape;59;p85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6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86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zh-TW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8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3321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14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10.png"/><Relationship Id="rId7" Type="http://schemas.openxmlformats.org/officeDocument/2006/relationships/image" Target="../media/image8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11" Type="http://schemas.openxmlformats.org/officeDocument/2006/relationships/image" Target="../media/image5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78.png"/><Relationship Id="rId3" Type="http://schemas.openxmlformats.org/officeDocument/2006/relationships/image" Target="../media/image730.png"/><Relationship Id="rId7" Type="http://schemas.openxmlformats.org/officeDocument/2006/relationships/image" Target="../media/image65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50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11.png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5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01.png"/><Relationship Id="rId3" Type="http://schemas.openxmlformats.org/officeDocument/2006/relationships/image" Target="../media/image730.png"/><Relationship Id="rId7" Type="http://schemas.openxmlformats.org/officeDocument/2006/relationships/image" Target="../media/image10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png"/><Relationship Id="rId11" Type="http://schemas.openxmlformats.org/officeDocument/2006/relationships/image" Target="../media/image122.png"/><Relationship Id="rId5" Type="http://schemas.openxmlformats.org/officeDocument/2006/relationships/image" Target="../media/image76.png"/><Relationship Id="rId15" Type="http://schemas.openxmlformats.org/officeDocument/2006/relationships/image" Target="../media/image124.png"/><Relationship Id="rId10" Type="http://schemas.openxmlformats.org/officeDocument/2006/relationships/image" Target="../media/image82.png"/><Relationship Id="rId4" Type="http://schemas.openxmlformats.org/officeDocument/2006/relationships/image" Target="../media/image119.png"/><Relationship Id="rId9" Type="http://schemas.openxmlformats.org/officeDocument/2006/relationships/image" Target="../media/image121.png"/><Relationship Id="rId14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80.png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880.png"/><Relationship Id="rId7" Type="http://schemas.openxmlformats.org/officeDocument/2006/relationships/image" Target="../media/image100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7.png"/><Relationship Id="rId4" Type="http://schemas.openxmlformats.org/officeDocument/2006/relationships/image" Target="../media/image118.png"/><Relationship Id="rId9" Type="http://schemas.openxmlformats.org/officeDocument/2006/relationships/image" Target="../media/image13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880.png"/><Relationship Id="rId7" Type="http://schemas.openxmlformats.org/officeDocument/2006/relationships/image" Target="../media/image14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880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iri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pedia.org/wiki/Ronald_Fish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3769207" y="2042696"/>
            <a:ext cx="43236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解密AI黑盒子</a:t>
            </a:r>
            <a:endParaRPr sz="5400" b="1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"/>
          <p:cNvSpPr/>
          <p:nvPr/>
        </p:nvSpPr>
        <p:spPr>
          <a:xfrm rot="-1107700">
            <a:off x="2695074" y="412513"/>
            <a:ext cx="1780673" cy="178067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1300" dist="63500" dir="2700000" algn="tl" rotWithShape="0">
              <a:srgbClr val="000000">
                <a:alpha val="1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308472" y="6362240"/>
            <a:ext cx="2335576" cy="33050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4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506457" y="176390"/>
            <a:ext cx="2252919" cy="225291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-1" y="5711687"/>
            <a:ext cx="121920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 smtClean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主題二：感知器與邏輯迴歸</a:t>
            </a:r>
            <a:endParaRPr sz="48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7762" y="-209615"/>
            <a:ext cx="2570888" cy="434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Google Shape;355;p23"/>
          <p:cNvSpPr/>
          <p:nvPr/>
        </p:nvSpPr>
        <p:spPr>
          <a:xfrm>
            <a:off x="3560065" y="119044"/>
            <a:ext cx="6459700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鳶尾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特徵分佈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27655"/>
              <a:ext cx="3642609" cy="6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2-1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04931" y="704390"/>
            <a:ext cx="117981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花萼長度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Sepal length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，花萼寬度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Sepal width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兩種特徵為坐標軸，畫出鳶尾花分為山鳶尾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 err="1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setosa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、雜色鳶尾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versicolor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兩類的分佈圖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以不同顏色表示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，如右圖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。</a:t>
            </a:r>
            <a:endParaRPr lang="en-US" altLang="zh-TW" sz="2400" b="1" kern="100" dirty="0" smtClean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"/>
            </a:pPr>
            <a:r>
              <a:rPr lang="zh-TW" altLang="en-US" sz="2400" b="1" kern="1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交錯選取不同的兩種特徵，觀察那些特徵比較容易能</a:t>
            </a:r>
            <a:r>
              <a:rPr lang="zh-TW" altLang="en-US" sz="2400" b="1" kern="100" dirty="0" smtClean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用來作分類？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185" y="1904719"/>
            <a:ext cx="6427664" cy="439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6000" b="1" dirty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感知</a:t>
            </a: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器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/>
            </a:r>
            <a:b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</a:br>
            <a:r>
              <a:rPr lang="en-US" altLang="zh-TW" sz="6000" b="1" dirty="0" err="1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</a:rPr>
              <a:t>Perceptrons</a:t>
            </a:r>
            <a:endParaRPr sz="6000" b="1" dirty="0">
              <a:solidFill>
                <a:srgbClr val="2D4358"/>
              </a:solidFill>
              <a:latin typeface="Microsoft JhengHei"/>
              <a:ea typeface="Microsoft JhengHei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329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3" name="綵帶 (向上) 1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779488" y="138938"/>
              <a:ext cx="2687238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</a:rPr>
                <a:t>人腦智慧</a:t>
              </a:r>
              <a:r>
                <a:rPr lang="en-US" altLang="zh-TW" sz="2800" b="1" dirty="0">
                  <a:solidFill>
                    <a:schemeClr val="bg1"/>
                  </a:solidFill>
                </a:rPr>
                <a:t>-</a:t>
              </a:r>
              <a:r>
                <a:rPr lang="zh-TW" altLang="zh-TW" sz="2800" b="1" dirty="0">
                  <a:solidFill>
                    <a:schemeClr val="bg1"/>
                  </a:solidFill>
                </a:rPr>
                <a:t>強大的神經網路</a:t>
              </a:r>
              <a:endParaRPr lang="en-US" altLang="zh-TW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圖片 1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86" y="3610659"/>
            <a:ext cx="7491792" cy="2602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238963" y="825818"/>
            <a:ext cx="116358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人腦智慧：能計算、記憶、邏輯推理、判斷，做出決策，更重要的是能靠學習、經驗累積創造智慧。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人腦有強大的腦神經網路，約一千億個神經元互相連結以傳遞訊息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要把大腦神經元互相的連結存起來，最少大約要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en-US" altLang="zh-TW" sz="2400" b="1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Byte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的記憶體，是目前全世界最大的超級電腦一千萬倍。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111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04931" y="122835"/>
            <a:ext cx="5571969" cy="560398"/>
            <a:chOff x="104931" y="122092"/>
            <a:chExt cx="4166445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38938"/>
              <a:ext cx="2859733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神經元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(Neuron)</a:t>
              </a:r>
            </a:p>
          </p:txBody>
        </p:sp>
      </p:grpSp>
      <p:pic>
        <p:nvPicPr>
          <p:cNvPr id="12" name="圖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71" y="3113903"/>
            <a:ext cx="8240707" cy="28750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/>
          <p:cNvSpPr txBox="1"/>
          <p:nvPr/>
        </p:nvSpPr>
        <p:spPr>
          <a:xfrm>
            <a:off x="104931" y="903238"/>
            <a:ext cx="9302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組成大腦最基本的單位是神經細胞或「神經元」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(neuron)</a:t>
            </a: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突觸負責接收訊號。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細胞核負責訊號的處理。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軸突末端與下一層神經元的突觸相連，軸突負責把訊號輸出。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294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2248930" y="2903832"/>
            <a:ext cx="6808573" cy="2434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04931" y="122835"/>
            <a:ext cx="5571969" cy="562247"/>
            <a:chOff x="104931" y="122092"/>
            <a:chExt cx="4166445" cy="661743"/>
          </a:xfrm>
        </p:grpSpPr>
        <p:sp>
          <p:nvSpPr>
            <p:cNvPr id="11" name="綵帶 (向上) 10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68025"/>
              <a:ext cx="2859733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感知器（</a:t>
              </a:r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Perceptrons</a:t>
              </a:r>
              <a:r>
                <a:rPr lang="zh-TW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142000" y="871836"/>
            <a:ext cx="113497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r>
              <a:rPr lang="zh-TW" altLang="zh-TW" sz="2400" b="1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感知器：</a:t>
            </a:r>
            <a:r>
              <a:rPr lang="en-US" altLang="zh-TW" sz="24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1950</a:t>
            </a:r>
            <a:r>
              <a:rPr lang="zh-TW" altLang="zh-TW" sz="2400" b="1" kern="1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zh-TW" altLang="en-US" sz="2400" b="1" kern="1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美國神經科學家</a:t>
            </a:r>
            <a:r>
              <a:rPr lang="en-US" altLang="zh-TW" sz="2400" b="1" kern="1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Frank </a:t>
            </a:r>
            <a:r>
              <a:rPr lang="en-US" altLang="zh-TW" sz="24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Rosenblatt</a:t>
            </a:r>
            <a:r>
              <a:rPr lang="zh-TW" altLang="zh-TW" sz="24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提出模擬神經元細胞，具有學習能力的最簡單處理單元。</a:t>
            </a:r>
            <a:r>
              <a:rPr lang="en-US" altLang="zh-TW" sz="24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endParaRPr lang="zh-TW" altLang="zh-TW" sz="24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685800" algn="l"/>
              </a:tabLst>
            </a:pPr>
            <a:r>
              <a:rPr lang="zh-TW" altLang="zh-TW" sz="24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感知器將兩個輸入端的值乘以權重並與偏值加</a:t>
            </a:r>
            <a:r>
              <a:rPr lang="zh-TW" altLang="zh-TW" sz="2400" b="1" kern="1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總</a:t>
            </a:r>
            <a:r>
              <a:rPr lang="zh-TW" altLang="en-US" sz="2400" b="1" kern="1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b="1" kern="100" dirty="0" smtClean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685800" algn="l"/>
              </a:tabLst>
            </a:pP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輸出為離散資料，或非線性關係，則須再經過激活函數的處理。</a:t>
            </a:r>
            <a:r>
              <a:rPr lang="en-US" altLang="zh-TW" sz="2400" b="1" kern="1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  <a:t/>
            </a:r>
            <a:br>
              <a:rPr lang="en-US" altLang="zh-TW" sz="2400" b="1" kern="100" dirty="0">
                <a:effectLst/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endParaRPr lang="zh-TW" altLang="zh-TW" sz="24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4294951" y="3106823"/>
            <a:ext cx="2968826" cy="2095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294951" y="3923673"/>
                <a:ext cx="29688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1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𝒛</m:t>
                    </m:r>
                    <m:r>
                      <a:rPr lang="en-US" altLang="zh-TW" sz="2400" b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sz="2400" b="1" kern="1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  <m:r>
                      <a:rPr lang="en-US" altLang="zh-TW" sz="2400" b="1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r>
                      <m:rPr>
                        <m:nor/>
                      </m:rPr>
                      <a:rPr lang="en-US" altLang="zh-TW" sz="2400" b="1" kern="1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b</m:t>
                    </m:r>
                  </m:oMath>
                </a14:m>
                <a:endPara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951" y="3923673"/>
                <a:ext cx="2968826" cy="461665"/>
              </a:xfrm>
              <a:prstGeom prst="rect">
                <a:avLst/>
              </a:prstGeom>
              <a:blipFill>
                <a:blip r:embed="rId2"/>
                <a:stretch>
                  <a:fillRect t="-9333" r="-616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4763701" y="341388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線性加權運算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26190" y="3168687"/>
                <a:ext cx="1182651" cy="51362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90" y="3168687"/>
                <a:ext cx="1182651" cy="513621"/>
              </a:xfrm>
              <a:prstGeom prst="rect">
                <a:avLst/>
              </a:prstGeom>
              <a:blipFill>
                <a:blip r:embed="rId3"/>
                <a:stretch>
                  <a:fillRect l="-4592" t="-2326" b="-209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926189" y="3912042"/>
                <a:ext cx="1182651" cy="50396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</m:oMath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89" y="3912042"/>
                <a:ext cx="1182651" cy="503963"/>
              </a:xfrm>
              <a:prstGeom prst="rect">
                <a:avLst/>
              </a:prstGeom>
              <a:blipFill>
                <a:blip r:embed="rId4"/>
                <a:stretch>
                  <a:fillRect l="-4592" t="-2381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/>
          <p:cNvCxnSpPr>
            <a:stCxn id="19" idx="3"/>
            <a:endCxn id="5" idx="1"/>
          </p:cNvCxnSpPr>
          <p:nvPr/>
        </p:nvCxnSpPr>
        <p:spPr>
          <a:xfrm flipV="1">
            <a:off x="2108841" y="3413682"/>
            <a:ext cx="2620885" cy="1181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20" idx="3"/>
            <a:endCxn id="17" idx="1"/>
          </p:cNvCxnSpPr>
          <p:nvPr/>
        </p:nvCxnSpPr>
        <p:spPr>
          <a:xfrm flipV="1">
            <a:off x="2108840" y="4154506"/>
            <a:ext cx="2186111" cy="951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443260" y="3184266"/>
                <a:ext cx="1429867" cy="5136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b="1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260" y="3184266"/>
                <a:ext cx="1429867" cy="513621"/>
              </a:xfrm>
              <a:prstGeom prst="rect">
                <a:avLst/>
              </a:prstGeom>
              <a:blipFill>
                <a:blip r:embed="rId5"/>
                <a:stretch>
                  <a:fillRect l="-3390" t="-1149" b="-206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443261" y="3902384"/>
                <a:ext cx="1429867" cy="5136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b="1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</m:oMath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261" y="3902384"/>
                <a:ext cx="1429867" cy="513621"/>
              </a:xfrm>
              <a:prstGeom prst="rect">
                <a:avLst/>
              </a:prstGeom>
              <a:blipFill>
                <a:blip r:embed="rId6"/>
                <a:stretch>
                  <a:fillRect l="-3390" t="-1163" b="-220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34"/>
          <p:cNvCxnSpPr>
            <a:stCxn id="36" idx="3"/>
            <a:endCxn id="5" idx="3"/>
          </p:cNvCxnSpPr>
          <p:nvPr/>
        </p:nvCxnSpPr>
        <p:spPr>
          <a:xfrm>
            <a:off x="3873128" y="4888202"/>
            <a:ext cx="856598" cy="712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443261" y="4631391"/>
            <a:ext cx="1429867" cy="5136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偏值</a:t>
            </a:r>
            <a:r>
              <a:rPr lang="en-US" altLang="zh-TW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>
            <a:off x="7263777" y="4147377"/>
            <a:ext cx="5086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772398" y="3522250"/>
            <a:ext cx="1060687" cy="1197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F(z)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>
            <a:off x="8820728" y="4159403"/>
            <a:ext cx="66926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9502347" y="3907213"/>
                <a:ext cx="1182651" cy="513621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en-US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accPr>
                      <m:e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𝒚</m:t>
                        </m:r>
                      </m:e>
                    </m:acc>
                  </m:oMath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347" y="3907213"/>
                <a:ext cx="1182651" cy="513621"/>
              </a:xfrm>
              <a:prstGeom prst="rect">
                <a:avLst/>
              </a:prstGeom>
              <a:blipFill>
                <a:blip r:embed="rId7"/>
                <a:stretch>
                  <a:fillRect t="-1163" r="-36735" b="-220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650707" y="1524444"/>
                <a:ext cx="3150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𝒛</m:t>
                    </m:r>
                    <m:r>
                      <a:rPr lang="en-US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sz="2400" b="1" kern="100" dirty="0">
                    <a:latin typeface="微軟正黑體" panose="020B0604030504040204" pitchFamily="34" charset="-120"/>
                    <a:ea typeface="新細明體" panose="02020500000000000000" pitchFamily="18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r>
                      <m:rPr>
                        <m:nor/>
                      </m:rPr>
                      <a:rPr lang="en-US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b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707" y="1524444"/>
                <a:ext cx="3150542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37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104931" y="122835"/>
            <a:ext cx="6319932" cy="562247"/>
            <a:chOff x="104931" y="122092"/>
            <a:chExt cx="4166445" cy="661743"/>
          </a:xfrm>
        </p:grpSpPr>
        <p:sp>
          <p:nvSpPr>
            <p:cNvPr id="11" name="綵帶 (向上) 10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68025"/>
              <a:ext cx="2859733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感知</a:t>
              </a:r>
              <a:r>
                <a:rPr lang="zh-TW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器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運算處理流程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9859703" y="3522747"/>
                <a:ext cx="2241896" cy="1880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𝐅</m:t>
                      </m:r>
                      <m:r>
                        <a:rPr lang="en-US" altLang="zh-TW" sz="2400" b="1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𝑲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sz="2400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𝑲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703" y="3522747"/>
                <a:ext cx="2241896" cy="18808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-124813" y="3361039"/>
                <a:ext cx="7402155" cy="2215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𝟏𝟏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𝟏𝟐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𝟐𝟏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𝟐𝟐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𝟑𝟏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𝑲</m:t>
                                          </m:r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𝑲</m:t>
                                          </m:r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sz="2400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b="1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b="1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TW" sz="2400" b="1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𝒃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𝒃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𝒃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𝑲</m:t>
                                  </m:r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𝑲</m:t>
                                  </m:r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</m:eqArr>
                        </m:e>
                      </m:d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𝑲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813" y="3361039"/>
                <a:ext cx="7402155" cy="2215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159349" y="5624790"/>
                <a:ext cx="10548756" cy="471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1" indent="-342900">
                  <a:buFont typeface="Wingdings" panose="05000000000000000000" pitchFamily="2" charset="2"/>
                  <a:buChar char="n"/>
                </a:pPr>
                <a:r>
                  <a:rPr lang="en-US" altLang="zh-TW" sz="2400" b="1" dirty="0"/>
                  <a:t>[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latin typeface="Cambria Math" panose="02040503050406030204" pitchFamily="18" charset="0"/>
                      </a:rPr>
                      <m:t>預估值矩陣</m:t>
                    </m:r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TW" sz="2400" b="1" i="1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𝑮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([</m:t>
                    </m:r>
                    <m:r>
                      <m:rPr>
                        <m:nor/>
                      </m:rPr>
                      <a:rPr lang="zh-TW" altLang="en-US" sz="2400" b="1" dirty="0"/>
                      <m:t>特徵矩陣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]  [</m:t>
                    </m:r>
                    <m:r>
                      <a:rPr lang="zh-TW" altLang="en-US" sz="2400" b="1" i="1" dirty="0">
                        <a:latin typeface="Cambria Math" panose="02040503050406030204" pitchFamily="18" charset="0"/>
                      </a:rPr>
                      <m:t>權重矩陣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]+[</m:t>
                    </m:r>
                    <m:r>
                      <a:rPr lang="zh-TW" altLang="en-US" sz="2400" b="1" i="1" dirty="0">
                        <a:latin typeface="Cambria Math" panose="02040503050406030204" pitchFamily="18" charset="0"/>
                      </a:rPr>
                      <m:t>偏值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zh-TW" altLang="zh-TW" sz="2400" b="1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49" y="5624790"/>
                <a:ext cx="10548756" cy="471539"/>
              </a:xfrm>
              <a:prstGeom prst="rect">
                <a:avLst/>
              </a:prstGeom>
              <a:blipFill>
                <a:blip r:embed="rId4"/>
                <a:stretch>
                  <a:fillRect l="-751"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3150981" y="840388"/>
            <a:ext cx="6598505" cy="2434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5197002" y="1043379"/>
            <a:ext cx="2968826" cy="2095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5197002" y="1860229"/>
                <a:ext cx="29688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1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𝒛</m:t>
                    </m:r>
                    <m:r>
                      <a:rPr lang="en-US" altLang="zh-TW" sz="2400" b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sz="2400" b="1" kern="100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  <m:r>
                      <a:rPr lang="en-US" altLang="zh-TW" sz="2400" b="1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r>
                      <m:rPr>
                        <m:nor/>
                      </m:rPr>
                      <a:rPr lang="en-US" altLang="zh-TW" sz="2400" b="1" kern="10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b</m:t>
                    </m:r>
                  </m:oMath>
                </a14:m>
                <a:endPara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002" y="1860229"/>
                <a:ext cx="2968826" cy="461665"/>
              </a:xfrm>
              <a:prstGeom prst="rect">
                <a:avLst/>
              </a:prstGeom>
              <a:blipFill>
                <a:blip r:embed="rId5"/>
                <a:stretch>
                  <a:fillRect t="-9211" r="-616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5665752" y="135043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線性加權運算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/>
              <p:cNvSpPr/>
              <p:nvPr/>
            </p:nvSpPr>
            <p:spPr>
              <a:xfrm>
                <a:off x="1825055" y="1105243"/>
                <a:ext cx="1185837" cy="51362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055" y="1105243"/>
                <a:ext cx="1185837" cy="513621"/>
              </a:xfrm>
              <a:prstGeom prst="rect">
                <a:avLst/>
              </a:prstGeom>
              <a:blipFill>
                <a:blip r:embed="rId6"/>
                <a:stretch>
                  <a:fillRect l="-4020" b="-19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矩形 37"/>
              <p:cNvSpPr/>
              <p:nvPr/>
            </p:nvSpPr>
            <p:spPr>
              <a:xfrm>
                <a:off x="1828240" y="1848598"/>
                <a:ext cx="1182651" cy="50396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</m:oMath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240" y="1848598"/>
                <a:ext cx="1182651" cy="503963"/>
              </a:xfrm>
              <a:prstGeom prst="rect">
                <a:avLst/>
              </a:prstGeom>
              <a:blipFill>
                <a:blip r:embed="rId7"/>
                <a:stretch>
                  <a:fillRect l="-4040" t="-1149" b="-206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/>
          <p:cNvCxnSpPr>
            <a:stCxn id="37" idx="3"/>
            <a:endCxn id="30" idx="1"/>
          </p:cNvCxnSpPr>
          <p:nvPr/>
        </p:nvCxnSpPr>
        <p:spPr>
          <a:xfrm flipV="1">
            <a:off x="3010892" y="1350238"/>
            <a:ext cx="2620885" cy="1181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8" idx="3"/>
            <a:endCxn id="31" idx="1"/>
          </p:cNvCxnSpPr>
          <p:nvPr/>
        </p:nvCxnSpPr>
        <p:spPr>
          <a:xfrm flipV="1">
            <a:off x="3010891" y="2091062"/>
            <a:ext cx="2186111" cy="951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3345311" y="1120822"/>
                <a:ext cx="1429867" cy="5136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b="1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11" y="1120822"/>
                <a:ext cx="1429867" cy="513621"/>
              </a:xfrm>
              <a:prstGeom prst="rect">
                <a:avLst/>
              </a:prstGeom>
              <a:blipFill>
                <a:blip r:embed="rId8"/>
                <a:stretch>
                  <a:fillRect l="-2941" t="-1136" b="-193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3345312" y="1838940"/>
                <a:ext cx="1429867" cy="51362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b="1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b="1" dirty="0" smtClean="0">
                    <a:solidFill>
                      <a:schemeClr val="accen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</m:oMath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312" y="1838940"/>
                <a:ext cx="1429867" cy="513621"/>
              </a:xfrm>
              <a:prstGeom prst="rect">
                <a:avLst/>
              </a:prstGeom>
              <a:blipFill>
                <a:blip r:embed="rId9"/>
                <a:stretch>
                  <a:fillRect l="-2941" t="-1136" b="-193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/>
          <p:cNvCxnSpPr>
            <a:stCxn id="49" idx="3"/>
            <a:endCxn id="30" idx="3"/>
          </p:cNvCxnSpPr>
          <p:nvPr/>
        </p:nvCxnSpPr>
        <p:spPr>
          <a:xfrm>
            <a:off x="4775179" y="2824758"/>
            <a:ext cx="856598" cy="712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3345312" y="2567947"/>
            <a:ext cx="1429867" cy="5136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偏值</a:t>
            </a:r>
            <a:r>
              <a:rPr lang="en-US" altLang="zh-TW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8165828" y="2083933"/>
            <a:ext cx="50862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8674449" y="1458806"/>
            <a:ext cx="817305" cy="1197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G(z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2" name="直線單箭頭接點 51"/>
          <p:cNvCxnSpPr/>
          <p:nvPr/>
        </p:nvCxnSpPr>
        <p:spPr>
          <a:xfrm>
            <a:off x="9475644" y="2095959"/>
            <a:ext cx="66926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矩形 52"/>
              <p:cNvSpPr/>
              <p:nvPr/>
            </p:nvSpPr>
            <p:spPr>
              <a:xfrm>
                <a:off x="10157264" y="1843769"/>
                <a:ext cx="1013250" cy="513621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en-US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accPr>
                      <m:e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𝒚</m:t>
                        </m:r>
                      </m:e>
                    </m:acc>
                  </m:oMath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264" y="1843769"/>
                <a:ext cx="1013250" cy="513621"/>
              </a:xfrm>
              <a:prstGeom prst="rect">
                <a:avLst/>
              </a:prstGeom>
              <a:blipFill>
                <a:blip r:embed="rId10"/>
                <a:stretch>
                  <a:fillRect l="-5882" r="-50588" b="-191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矩形 53"/>
              <p:cNvSpPr/>
              <p:nvPr/>
            </p:nvSpPr>
            <p:spPr>
              <a:xfrm>
                <a:off x="-30526" y="883127"/>
                <a:ext cx="1784976" cy="2215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zh-TW" sz="24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400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𝟏𝟏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𝟏𝟐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𝟐𝟏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𝟐𝟐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𝟑𝟏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𝟑𝟏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𝑲</m:t>
                                          </m:r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zh-TW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𝑲</m:t>
                                          </m:r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/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526" y="883127"/>
                <a:ext cx="1784976" cy="22157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矩形 54"/>
              <p:cNvSpPr/>
              <p:nvPr/>
            </p:nvSpPr>
            <p:spPr>
              <a:xfrm>
                <a:off x="11253100" y="1143515"/>
                <a:ext cx="855299" cy="1880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zh-TW" sz="2400" b="1" dirty="0" smtClean="0">
                    <a:solidFill>
                      <a:schemeClr val="accent3"/>
                    </a:solidFill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solidFill>
                                                    <a:schemeClr val="accent3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sz="2400" b="1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TW" alt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100" y="1143515"/>
                <a:ext cx="855299" cy="18808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13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104931" y="122835"/>
            <a:ext cx="7395620" cy="562247"/>
            <a:chOff x="104931" y="122092"/>
            <a:chExt cx="4166445" cy="661743"/>
          </a:xfrm>
        </p:grpSpPr>
        <p:sp>
          <p:nvSpPr>
            <p:cNvPr id="11" name="綵帶 (向上) 10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68025"/>
              <a:ext cx="2859733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激活函數</a:t>
              </a:r>
              <a:r>
                <a:rPr lang="zh-TW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Activation Function</a:t>
              </a:r>
              <a:r>
                <a:rPr lang="zh-TW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04931" y="796860"/>
            <a:ext cx="97321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感知器可以依據用途選用特定的激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若用在前一單元的迴歸，則可選用恆等函數。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1950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Frank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Rosenblatt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在二元分類上，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則可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選用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階梯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5756567" y="2125243"/>
                <a:ext cx="5795817" cy="850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742950" lvl="1" indent="-285750">
                  <a:spcAft>
                    <a:spcPts val="0"/>
                  </a:spcAft>
                  <a:buFont typeface="Wingdings" panose="05000000000000000000" pitchFamily="2" charset="2"/>
                  <a:buChar char=""/>
                  <a:tabLst>
                    <a:tab pos="685800" algn="l"/>
                  </a:tabLst>
                </a:pP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Step Function{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TW" altLang="zh-TW" sz="24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zh-TW" altLang="zh-TW" sz="2400" b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當</m:t>
                          </m:r>
                          <m:r>
                            <a:rPr lang="en-US" altLang="zh-TW" sz="2400" b="1" i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𝐳</m:t>
                          </m:r>
                          <m:r>
                            <a:rPr lang="en-US" altLang="zh-TW" sz="2400" b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≥</m:t>
                          </m:r>
                          <m:r>
                            <a:rPr lang="en-US" altLang="zh-TW" sz="2400" b="1" i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𝟎</m:t>
                          </m:r>
                          <m:r>
                            <a:rPr lang="en-US" altLang="zh-TW" sz="2400" b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Wingdings" panose="05000000000000000000" pitchFamily="2" charset="2"/>
                            </a:rPr>
                            <m:t></m:t>
                          </m:r>
                          <m:r>
                            <m:rPr>
                              <m:sty m:val="p"/>
                            </m:rP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Wingdings" panose="05000000000000000000" pitchFamily="2" charset="2"/>
                            </a:rPr>
                            <m:t>G</m:t>
                          </m:r>
                          <m:d>
                            <m:dPr>
                              <m:ctrlPr>
                                <a:rPr lang="zh-TW" altLang="zh-TW" sz="24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 kern="100">
                                  <a:effectLst/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𝐳</m:t>
                              </m:r>
                            </m:e>
                          </m:d>
                          <m:r>
                            <a:rPr lang="en-US" altLang="zh-TW" sz="2400" b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=+</m:t>
                          </m:r>
                          <m:r>
                            <a:rPr lang="en-US" altLang="zh-TW" sz="2400" b="1" i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𝟏</m:t>
                          </m:r>
                        </m:e>
                      </m:mr>
                      <m:mr>
                        <m:e>
                          <m:r>
                            <a:rPr lang="zh-TW" altLang="zh-TW" sz="2400" b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當</m:t>
                          </m:r>
                          <m:r>
                            <a:rPr lang="en-US" altLang="zh-TW" sz="2400" b="1" i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𝐳</m:t>
                          </m:r>
                          <m:r>
                            <a:rPr lang="en-US" altLang="zh-TW" sz="2400" b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&lt;</m:t>
                          </m:r>
                          <m:r>
                            <a:rPr lang="en-US" altLang="zh-TW" sz="2400" b="1" i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𝟎</m:t>
                          </m:r>
                          <m:r>
                            <a:rPr lang="en-US" altLang="zh-TW" sz="2400" b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Wingdings" panose="05000000000000000000" pitchFamily="2" charset="2"/>
                            </a:rPr>
                            <m:t></m:t>
                          </m:r>
                          <m:r>
                            <m:rPr>
                              <m:sty m:val="p"/>
                            </m:rP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sym typeface="Wingdings" panose="05000000000000000000" pitchFamily="2" charset="2"/>
                            </a:rPr>
                            <m:t>G</m:t>
                          </m:r>
                          <m:d>
                            <m:dPr>
                              <m:ctrlPr>
                                <a:rPr lang="zh-TW" altLang="zh-TW" sz="24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 kern="100">
                                  <a:effectLst/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</a:rPr>
                                <m:t>𝐳</m:t>
                              </m:r>
                            </m:e>
                          </m:d>
                          <m:r>
                            <a:rPr lang="en-US" altLang="zh-TW" sz="2400" b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=</m:t>
                          </m:r>
                          <m:r>
                            <a:rPr lang="en-US" altLang="zh-TW" sz="2400" b="1" i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−</m:t>
                          </m:r>
                          <m:r>
                            <a:rPr lang="en-US" altLang="zh-TW" sz="2400" b="1" i="1" kern="100">
                              <a:effectLst/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𝟏</m:t>
                          </m:r>
                        </m:e>
                      </m:mr>
                    </m:m>
                  </m:oMath>
                </a14:m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567" y="2125243"/>
                <a:ext cx="5795817" cy="8506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/>
          <a:srcRect l="19903" t="22289" r="15513" b="10050"/>
          <a:stretch/>
        </p:blipFill>
        <p:spPr>
          <a:xfrm>
            <a:off x="5996384" y="3152138"/>
            <a:ext cx="5290314" cy="293427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l="23065" t="22089" r="17515" b="3881"/>
          <a:stretch/>
        </p:blipFill>
        <p:spPr>
          <a:xfrm>
            <a:off x="487394" y="3038510"/>
            <a:ext cx="4817016" cy="31771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179187" y="2319751"/>
                <a:ext cx="3693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742950" lvl="1" indent="-285750">
                  <a:spcAft>
                    <a:spcPts val="0"/>
                  </a:spcAft>
                  <a:buFont typeface="Wingdings" panose="05000000000000000000" pitchFamily="2" charset="2"/>
                  <a:buChar char=""/>
                  <a:tabLst>
                    <a:tab pos="685800" algn="l"/>
                  </a:tabLst>
                </a:pP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恆等函數：</a:t>
                </a:r>
                <a:r>
                  <a:rPr lang="en-US" altLang="zh-TW" sz="2400" b="1" kern="100" dirty="0"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1" i="1" kern="100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G</m:t>
                    </m:r>
                    <m:d>
                      <m:d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𝐳</m:t>
                        </m:r>
                      </m:e>
                    </m:d>
                    <m:r>
                      <a:rPr lang="en-US" altLang="zh-TW" sz="2400" b="1" kern="10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a:rPr lang="en-US" altLang="zh-TW" sz="2400" b="1" i="0" kern="10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𝐳</m:t>
                    </m:r>
                  </m:oMath>
                </a14:m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87" y="2319751"/>
                <a:ext cx="3693640" cy="461665"/>
              </a:xfrm>
              <a:prstGeom prst="rect">
                <a:avLst/>
              </a:prstGeom>
              <a:blipFill>
                <a:blip r:embed="rId5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4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512760" y="4511701"/>
            <a:ext cx="108991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8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y=-1</a:t>
            </a:r>
            <a:endParaRPr lang="zh-TW" altLang="en-US" sz="28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5600502" y="5430077"/>
            <a:ext cx="4131383" cy="0"/>
          </a:xfrm>
          <a:prstGeom prst="straightConnector1">
            <a:avLst/>
          </a:prstGeom>
          <a:ln w="508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5815709" y="2016512"/>
            <a:ext cx="0" cy="3562501"/>
          </a:xfrm>
          <a:prstGeom prst="straightConnector1">
            <a:avLst/>
          </a:prstGeom>
          <a:ln w="508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166087" y="1830380"/>
                <a:ext cx="7148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087" y="1830380"/>
                <a:ext cx="714895" cy="461665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9249182" y="5387524"/>
                <a:ext cx="7148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182" y="5387524"/>
                <a:ext cx="714895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/>
          <p:cNvSpPr/>
          <p:nvPr/>
        </p:nvSpPr>
        <p:spPr>
          <a:xfrm>
            <a:off x="8736940" y="4038034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8047563" y="4419388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9205319" y="4838289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761047" y="5119055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8678751" y="4438878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341835" y="4960264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452896" y="4075419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8372692" y="5040308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810873" y="5117805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147130" y="4164499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807099" y="3229933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7352496" y="2617952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398945" y="4293299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370430" y="3617700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8166433" y="3345143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6966652" y="4107828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6100990" y="3461521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6280095" y="2641160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7875432" y="2888810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7228126" y="3228765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619950" y="3675891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6011492" y="4001558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850274" y="2384662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962494" y="2429778"/>
            <a:ext cx="116378" cy="11637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499724" y="4402873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6042801" y="4928755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044375" y="4719506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8853605" y="3549907"/>
            <a:ext cx="116378" cy="11637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接點 44"/>
          <p:cNvCxnSpPr/>
          <p:nvPr/>
        </p:nvCxnSpPr>
        <p:spPr>
          <a:xfrm flipV="1">
            <a:off x="5815709" y="2963277"/>
            <a:ext cx="3962862" cy="2023667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7962494" y="2472397"/>
                <a:ext cx="3116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494" y="2472397"/>
                <a:ext cx="3116933" cy="461665"/>
              </a:xfrm>
              <a:prstGeom prst="rect">
                <a:avLst/>
              </a:prstGeom>
              <a:blipFill>
                <a:blip r:embed="rId4"/>
                <a:stretch>
                  <a:fillRect r="-196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/>
          <p:cNvSpPr txBox="1"/>
          <p:nvPr/>
        </p:nvSpPr>
        <p:spPr>
          <a:xfrm>
            <a:off x="6324654" y="2684978"/>
            <a:ext cx="1305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y=+1</a:t>
            </a:r>
            <a:endParaRPr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綵帶 (向上) 46"/>
          <p:cNvSpPr/>
          <p:nvPr/>
        </p:nvSpPr>
        <p:spPr>
          <a:xfrm>
            <a:off x="104931" y="122835"/>
            <a:ext cx="7395620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1302299" y="161862"/>
            <a:ext cx="507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利用感知器處理二元分類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86203" y="916271"/>
                <a:ext cx="869234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zh-TW" sz="2400" b="1" kern="100" spc="-5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線性二元分類的決策邊界是一條線性方程式：</a:t>
                </a:r>
                <a:r>
                  <a:rPr lang="en-US" altLang="zh-TW" sz="2400" b="1" kern="100" spc="-5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/>
                </a:r>
                <a:br>
                  <a:rPr lang="en-US" altLang="zh-TW" sz="2400" b="1" kern="100" spc="-5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 spc="-5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pc="-5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 spc="-5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 spc="-5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sz="2400" b="1" i="1" kern="100" spc="-5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 spc="-5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pc="-5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 spc="-5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 spc="-5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400" b="1" i="1" kern="100" spc="-5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400" b="1" i="1" kern="100" spc="-5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TW" sz="2400" b="1" i="1" kern="100" spc="-5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1" i="1" kern="100" spc="-5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zh-TW" altLang="zh-TW" sz="24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zh-TW" altLang="zh-TW" sz="2400" b="1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03" y="916271"/>
                <a:ext cx="8692343" cy="1200329"/>
              </a:xfrm>
              <a:prstGeom prst="rect">
                <a:avLst/>
              </a:prstGeom>
              <a:blipFill>
                <a:blip r:embed="rId5"/>
                <a:stretch>
                  <a:fillRect l="-982" t="-35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360428" y="1915493"/>
            <a:ext cx="1096069" cy="379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926112" y="4371764"/>
            <a:ext cx="1096069" cy="379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92860" y="327639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7030A0"/>
                </a:solidFill>
              </a:rPr>
              <a:t>決策邊界</a:t>
            </a:r>
            <a:endParaRPr lang="en-US" altLang="zh-TW" sz="24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12986" y="2178446"/>
                <a:ext cx="6096000" cy="23083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kern="100" spc="-5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 spc="-5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 spc="-5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sz="2400" b="1" i="1" kern="100" spc="-5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 spc="-5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 spc="-5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400" b="1" i="1" kern="100" spc="-5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400" b="1" i="1" kern="100" spc="-5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TW" sz="2400" b="1" i="1" kern="100" spc="-5" smtClean="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≧</m:t>
                    </m:r>
                    <m:r>
                      <a:rPr lang="en-US" altLang="zh-TW" sz="2400" b="1" i="1" kern="100" spc="-5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TW" altLang="zh-TW" sz="2400" b="1" kern="100" spc="-5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en-US" altLang="zh-TW" sz="2400" b="1" kern="100" spc="-5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/>
                </a:r>
                <a:br>
                  <a:rPr lang="en-US" altLang="zh-TW" sz="2400" b="1" kern="100" spc="-5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</a:br>
                <a:r>
                  <a:rPr lang="zh-TW" altLang="zh-TW" sz="2400" b="1" kern="100" spc="-5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則分類屬於</a:t>
                </a:r>
                <a:r>
                  <a:rPr lang="en-US" altLang="zh-TW" sz="2400" b="1" kern="100" spc="-5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</a:t>
                </a: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en-US" altLang="zh-TW" sz="2400" b="1" kern="100" spc="-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endParaRPr lang="zh-TW" altLang="zh-TW" sz="2400" b="1" kern="1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kern="100" spc="-5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 spc="-5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 spc="-5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sz="2400" b="1" i="1" kern="100" spc="-5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 spc="-5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 spc="-5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 spc="-5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400" b="1" i="1" kern="100" spc="-5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400" b="1" i="1" kern="100" spc="-5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TW" sz="2400" b="1" kern="100" spc="-5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TW" sz="2400" b="1" i="1" kern="100" spc="-5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TW" altLang="zh-TW" sz="2400" b="1" kern="100" spc="-5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en-US" altLang="zh-TW" sz="2400" b="1" kern="100" spc="-5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/>
                </a:r>
                <a:br>
                  <a:rPr lang="en-US" altLang="zh-TW" sz="2400" b="1" kern="100" spc="-5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</a:br>
                <a:r>
                  <a:rPr lang="zh-TW" altLang="zh-TW" sz="2400" b="1" kern="100" spc="-5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則分類屬於</a:t>
                </a:r>
                <a:r>
                  <a:rPr lang="en-US" altLang="zh-TW" sz="2400" b="1" kern="100" spc="-5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B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6" y="2178446"/>
                <a:ext cx="6096000" cy="2308324"/>
              </a:xfrm>
              <a:prstGeom prst="rect">
                <a:avLst/>
              </a:prstGeom>
              <a:blipFill>
                <a:blip r:embed="rId6"/>
                <a:stretch>
                  <a:fillRect t="-1847" b="-50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4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綵帶 (向上) 20"/>
          <p:cNvSpPr/>
          <p:nvPr/>
        </p:nvSpPr>
        <p:spPr>
          <a:xfrm>
            <a:off x="104931" y="122835"/>
            <a:ext cx="6367132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302299" y="161862"/>
            <a:ext cx="4074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感知器如何機器學習？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417" y="853342"/>
              <a:ext cx="11896965" cy="54169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89018">
                      <a:extLst>
                        <a:ext uri="{9D8B030D-6E8A-4147-A177-3AD203B41FA5}">
                          <a16:colId xmlns:a16="http://schemas.microsoft.com/office/drawing/2014/main" val="4053643222"/>
                        </a:ext>
                      </a:extLst>
                    </a:gridCol>
                    <a:gridCol w="5339997">
                      <a:extLst>
                        <a:ext uri="{9D8B030D-6E8A-4147-A177-3AD203B41FA5}">
                          <a16:colId xmlns:a16="http://schemas.microsoft.com/office/drawing/2014/main" val="3275737515"/>
                        </a:ext>
                      </a:extLst>
                    </a:gridCol>
                    <a:gridCol w="5767950">
                      <a:extLst>
                        <a:ext uri="{9D8B030D-6E8A-4147-A177-3AD203B41FA5}">
                          <a16:colId xmlns:a16="http://schemas.microsoft.com/office/drawing/2014/main" val="1180396419"/>
                        </a:ext>
                      </a:extLst>
                    </a:gridCol>
                  </a:tblGrid>
                  <a:tr h="91457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情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況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實際分類為</a:t>
                          </a: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</a:t>
                          </a: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類</a:t>
                          </a: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標示</a:t>
                          </a: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y=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0" spc="-5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kern="0" spc="-5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決策判斷為</a:t>
                          </a: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</a:t>
                          </a: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類</a:t>
                          </a: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標示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TW" sz="2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0" spc="-5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kern="0" spc="-5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實際分類為</a:t>
                          </a: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</a:t>
                          </a: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類</a:t>
                          </a: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標示</a:t>
                          </a: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y=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0" spc="-5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kern="0" spc="-5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決策判斷為</a:t>
                          </a: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</a:t>
                          </a: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類</a:t>
                          </a: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標示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TW" sz="2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lang="en-US" sz="2400" kern="0" spc="-5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kern="0" spc="-5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 anchor="ctr"/>
                    </a:tc>
                    <a:extLst>
                      <a:ext uri="{0D108BD9-81ED-4DB2-BD59-A6C34878D82A}">
                        <a16:rowId xmlns:a16="http://schemas.microsoft.com/office/drawing/2014/main" val="2236982196"/>
                      </a:ext>
                    </a:extLst>
                  </a:tr>
                  <a:tr h="54028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spc="-5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誤差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b="1" kern="0" spc="-5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實際值</a:t>
                          </a:r>
                          <a:r>
                            <a:rPr lang="en-US" sz="2400" b="1" kern="0" spc="-5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y</a:t>
                          </a:r>
                          <a:r>
                            <a:rPr lang="zh-TW" altLang="zh-TW" sz="2400" b="1" kern="0" spc="-5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－</a:t>
                          </a:r>
                          <a:r>
                            <a:rPr lang="zh-TW" sz="2400" b="1" kern="0" spc="-5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判斷</a:t>
                          </a:r>
                          <a:r>
                            <a:rPr lang="zh-TW" sz="2400" b="1" kern="0" spc="-5" dirty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值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TW" sz="2400" b="1" i="1" kern="10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ker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r>
                            <a:rPr lang="zh-TW" sz="2400" b="1" kern="0" spc="-5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＝</a:t>
                          </a:r>
                          <a:r>
                            <a:rPr lang="zh-TW" altLang="zh-TW" sz="2400" b="1" kern="0" spc="-5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－</a:t>
                          </a:r>
                          <a:r>
                            <a:rPr lang="en-US" sz="2400" b="1" kern="0" spc="-5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</a:t>
                          </a:r>
                          <a:endParaRPr lang="zh-TW" sz="2400" b="1" kern="1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b="1" kern="0" spc="-5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實際值</a:t>
                          </a:r>
                          <a:r>
                            <a:rPr lang="en-US" sz="2400" b="1" kern="0" spc="-5" dirty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y</a:t>
                          </a:r>
                          <a:r>
                            <a:rPr lang="zh-TW" sz="2400" b="1" kern="0" spc="-5" dirty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－判斷值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TW" sz="2400" b="1" i="1" kern="10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ker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acc>
                            </m:oMath>
                          </a14:m>
                          <a:r>
                            <a:rPr lang="zh-TW" sz="2400" b="1" kern="0" spc="-5" dirty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＝＋</a:t>
                          </a:r>
                          <a:r>
                            <a:rPr lang="en-US" sz="2400" b="1" kern="0" spc="-5" dirty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</a:t>
                          </a:r>
                          <a:endParaRPr lang="zh-TW" sz="2400" b="1" kern="100" dirty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 anchor="ctr"/>
                    </a:tc>
                    <a:extLst>
                      <a:ext uri="{0D108BD9-81ED-4DB2-BD59-A6C34878D82A}">
                        <a16:rowId xmlns:a16="http://schemas.microsoft.com/office/drawing/2014/main" val="3921711936"/>
                      </a:ext>
                    </a:extLst>
                  </a:tr>
                  <a:tr h="396206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圖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示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/>
                    </a:tc>
                    <a:extLst>
                      <a:ext uri="{0D108BD9-81ED-4DB2-BD59-A6C34878D82A}">
                        <a16:rowId xmlns:a16="http://schemas.microsoft.com/office/drawing/2014/main" val="1368658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3102383"/>
                  </p:ext>
                </p:extLst>
              </p:nvPr>
            </p:nvGraphicFramePr>
            <p:xfrm>
              <a:off x="99417" y="853342"/>
              <a:ext cx="11896965" cy="54169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89018">
                      <a:extLst>
                        <a:ext uri="{9D8B030D-6E8A-4147-A177-3AD203B41FA5}">
                          <a16:colId xmlns:a16="http://schemas.microsoft.com/office/drawing/2014/main" val="4053643222"/>
                        </a:ext>
                      </a:extLst>
                    </a:gridCol>
                    <a:gridCol w="5339997">
                      <a:extLst>
                        <a:ext uri="{9D8B030D-6E8A-4147-A177-3AD203B41FA5}">
                          <a16:colId xmlns:a16="http://schemas.microsoft.com/office/drawing/2014/main" val="3275737515"/>
                        </a:ext>
                      </a:extLst>
                    </a:gridCol>
                    <a:gridCol w="5767950">
                      <a:extLst>
                        <a:ext uri="{9D8B030D-6E8A-4147-A177-3AD203B41FA5}">
                          <a16:colId xmlns:a16="http://schemas.microsoft.com/office/drawing/2014/main" val="1180396419"/>
                        </a:ext>
                      </a:extLst>
                    </a:gridCol>
                  </a:tblGrid>
                  <a:tr h="91457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情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況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1992" marR="61992" marT="0" marB="0" anchor="ctr">
                        <a:blipFill>
                          <a:blip r:embed="rId2"/>
                          <a:stretch>
                            <a:fillRect l="-14823" t="-667" r="-108438" b="-49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1992" marR="61992" marT="0" marB="0" anchor="ctr">
                        <a:blipFill>
                          <a:blip r:embed="rId2"/>
                          <a:stretch>
                            <a:fillRect l="-106448" t="-667" r="-529" b="-49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982196"/>
                      </a:ext>
                    </a:extLst>
                  </a:tr>
                  <a:tr h="540282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spc="-5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誤差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1992" marR="61992" marT="0" marB="0" anchor="ctr">
                        <a:blipFill>
                          <a:blip r:embed="rId2"/>
                          <a:stretch>
                            <a:fillRect l="-14823" t="-169663" r="-108438" b="-733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1992" marR="61992" marT="0" marB="0" anchor="ctr">
                        <a:blipFill>
                          <a:blip r:embed="rId2"/>
                          <a:stretch>
                            <a:fillRect l="-106448" t="-169663" r="-529" b="-7337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1711936"/>
                      </a:ext>
                    </a:extLst>
                  </a:tr>
                  <a:tr h="396206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圖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示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spc="-5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61992" marR="61992" marT="0" marB="0"/>
                    </a:tc>
                    <a:extLst>
                      <a:ext uri="{0D108BD9-81ED-4DB2-BD59-A6C34878D82A}">
                        <a16:rowId xmlns:a16="http://schemas.microsoft.com/office/drawing/2014/main" val="13686585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群組 4"/>
          <p:cNvGrpSpPr/>
          <p:nvPr/>
        </p:nvGrpSpPr>
        <p:grpSpPr>
          <a:xfrm>
            <a:off x="930175" y="2211263"/>
            <a:ext cx="5016900" cy="4056345"/>
            <a:chOff x="1165194" y="2120419"/>
            <a:chExt cx="5016900" cy="4056345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1623076" y="5753099"/>
              <a:ext cx="4131383" cy="0"/>
            </a:xfrm>
            <a:prstGeom prst="straightConnector1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V="1">
              <a:off x="1838283" y="2339534"/>
              <a:ext cx="0" cy="3562501"/>
            </a:xfrm>
            <a:prstGeom prst="straightConnector1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1165194" y="2120419"/>
                  <a:ext cx="7148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94" y="2120419"/>
                  <a:ext cx="71489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5325891" y="5715099"/>
                  <a:ext cx="7148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891" y="5715099"/>
                  <a:ext cx="71489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橢圓 31"/>
            <p:cNvSpPr/>
            <p:nvPr/>
          </p:nvSpPr>
          <p:spPr>
            <a:xfrm>
              <a:off x="3250700" y="3551787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1" name="直線接點 40"/>
            <p:cNvCxnSpPr/>
            <p:nvPr/>
          </p:nvCxnSpPr>
          <p:spPr>
            <a:xfrm flipV="1">
              <a:off x="1838283" y="3286299"/>
              <a:ext cx="3962862" cy="2023667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4939128" y="2570174"/>
              <a:ext cx="1242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決策</a:t>
              </a:r>
              <a:r>
                <a:rPr lang="en-US" altLang="zh-TW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邊界</a:t>
              </a:r>
              <a:endPara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376352" y="2262018"/>
            <a:ext cx="4913974" cy="4008251"/>
            <a:chOff x="6518136" y="2150182"/>
            <a:chExt cx="4913974" cy="4008251"/>
          </a:xfrm>
        </p:grpSpPr>
        <p:cxnSp>
          <p:nvCxnSpPr>
            <p:cNvPr id="43" name="直線單箭頭接點 42"/>
            <p:cNvCxnSpPr/>
            <p:nvPr/>
          </p:nvCxnSpPr>
          <p:spPr>
            <a:xfrm>
              <a:off x="7014401" y="5733856"/>
              <a:ext cx="4131383" cy="0"/>
            </a:xfrm>
            <a:prstGeom prst="straightConnector1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 flipV="1">
              <a:off x="7229608" y="2320291"/>
              <a:ext cx="0" cy="3562501"/>
            </a:xfrm>
            <a:prstGeom prst="straightConnector1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6518136" y="2150182"/>
                  <a:ext cx="7148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8136" y="2150182"/>
                  <a:ext cx="71489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717215" y="5696768"/>
                  <a:ext cx="7148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7215" y="5696768"/>
                  <a:ext cx="7148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橢圓 46"/>
            <p:cNvSpPr/>
            <p:nvPr/>
          </p:nvSpPr>
          <p:spPr>
            <a:xfrm>
              <a:off x="10615707" y="4192261"/>
              <a:ext cx="216000" cy="216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7229608" y="3267056"/>
              <a:ext cx="3962862" cy="2023667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字方塊 48"/>
            <p:cNvSpPr txBox="1"/>
            <p:nvPr/>
          </p:nvSpPr>
          <p:spPr>
            <a:xfrm>
              <a:off x="10450323" y="2497967"/>
              <a:ext cx="8164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決策</a:t>
              </a:r>
              <a:r>
                <a:rPr lang="en-US" altLang="zh-TW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邊界</a:t>
              </a:r>
              <a:endPara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66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1" name="綵帶 (向上) 20"/>
          <p:cNvSpPr/>
          <p:nvPr/>
        </p:nvSpPr>
        <p:spPr>
          <a:xfrm>
            <a:off x="104931" y="122835"/>
            <a:ext cx="6367132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302299" y="161862"/>
            <a:ext cx="4074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感知器如何機器學習？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417" y="853342"/>
              <a:ext cx="11896965" cy="54142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89018">
                      <a:extLst>
                        <a:ext uri="{9D8B030D-6E8A-4147-A177-3AD203B41FA5}">
                          <a16:colId xmlns:a16="http://schemas.microsoft.com/office/drawing/2014/main" val="4053643222"/>
                        </a:ext>
                      </a:extLst>
                    </a:gridCol>
                    <a:gridCol w="5339997">
                      <a:extLst>
                        <a:ext uri="{9D8B030D-6E8A-4147-A177-3AD203B41FA5}">
                          <a16:colId xmlns:a16="http://schemas.microsoft.com/office/drawing/2014/main" val="3275737515"/>
                        </a:ext>
                      </a:extLst>
                    </a:gridCol>
                    <a:gridCol w="5767950">
                      <a:extLst>
                        <a:ext uri="{9D8B030D-6E8A-4147-A177-3AD203B41FA5}">
                          <a16:colId xmlns:a16="http://schemas.microsoft.com/office/drawing/2014/main" val="1180396419"/>
                        </a:ext>
                      </a:extLst>
                    </a:gridCol>
                  </a:tblGrid>
                  <a:tr h="127555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b="1" kern="0" dirty="0">
                              <a:effectLst/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</a:rPr>
                            <a:t>調整方式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342900" lvl="0" indent="-342900">
                            <a:spcAft>
                              <a:spcPts val="0"/>
                            </a:spcAft>
                            <a:buSzPts val="2400"/>
                            <a:buFont typeface="+mj-lt"/>
                            <a:buAutoNum type="arabicParenBoth"/>
                          </a:pPr>
                          <a:r>
                            <a:rPr lang="zh-TW" sz="2400" b="1" kern="0" dirty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假設學習率為</a:t>
                          </a:r>
                          <a:r>
                            <a:rPr lang="en-US" sz="2400" b="1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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  <a:p>
                          <a:pPr marL="342900" lvl="0" indent="-342900">
                            <a:spcAft>
                              <a:spcPts val="0"/>
                            </a:spcAft>
                            <a:buSzPts val="2400"/>
                            <a:buFont typeface="+mj-lt"/>
                            <a:buAutoNum type="arabicParenBoth"/>
                          </a:pPr>
                          <a:r>
                            <a:rPr lang="zh-TW" sz="2400" b="1" kern="0" dirty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將決策邊界向上移：調降</a:t>
                          </a:r>
                          <a:r>
                            <a:rPr lang="en-US" sz="2400" b="1" kern="0" dirty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  <a:p>
                          <a:pPr marL="342900" lvl="0" indent="-342900">
                            <a:spcAft>
                              <a:spcPts val="0"/>
                            </a:spcAft>
                            <a:buSzPts val="2400"/>
                            <a:buFont typeface="+mj-lt"/>
                            <a:buAutoNum type="arabicParenBoth"/>
                          </a:pPr>
                          <a:r>
                            <a:rPr lang="zh-TW" sz="2400" b="1" kern="0" dirty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將決策邊界逆時針旋轉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342900" lvl="0" indent="-342900">
                            <a:spcAft>
                              <a:spcPts val="0"/>
                            </a:spcAft>
                            <a:buSzPts val="2400"/>
                            <a:buFont typeface="+mj-lt"/>
                            <a:buAutoNum type="arabicParenBoth"/>
                          </a:pPr>
                          <a:r>
                            <a:rPr lang="zh-TW" sz="2400" b="1" kern="0" dirty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假設學習率為</a:t>
                          </a:r>
                          <a:r>
                            <a:rPr lang="en-US" sz="2400" b="1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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  <a:p>
                          <a:pPr marL="342900" lvl="0" indent="-342900">
                            <a:spcAft>
                              <a:spcPts val="0"/>
                            </a:spcAft>
                            <a:buSzPts val="2400"/>
                            <a:buFont typeface="+mj-lt"/>
                            <a:buAutoNum type="arabicParenBoth"/>
                          </a:pPr>
                          <a:r>
                            <a:rPr lang="zh-TW" sz="2400" b="1" kern="0" dirty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將決策邊界向下移：調升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kern="0" spc="-5">
                                  <a:effectLst/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oMath>
                          </a14:m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  <a:p>
                          <a:pPr marL="342900" lvl="0" indent="-342900">
                            <a:spcAft>
                              <a:spcPts val="0"/>
                            </a:spcAft>
                            <a:buSzPts val="2400"/>
                            <a:buFont typeface="+mj-lt"/>
                            <a:buAutoNum type="arabicParenBoth"/>
                          </a:pPr>
                          <a:r>
                            <a:rPr lang="zh-TW" sz="2400" b="1" kern="0" dirty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將決策邊界順時針</a:t>
                          </a:r>
                          <a:r>
                            <a:rPr lang="zh-TW" sz="2400" b="1" kern="0" dirty="0" smtClean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旋轉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36982196"/>
                      </a:ext>
                    </a:extLst>
                  </a:tr>
                  <a:tr h="413870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dirty="0">
                              <a:effectLst/>
                            </a:rPr>
                            <a:t>圖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dirty="0">
                              <a:effectLst/>
                            </a:rPr>
                            <a:t>示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1992" marR="619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0" spc="-5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1992" marR="6199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0" spc="-5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1992" marR="61992" marT="0" marB="0"/>
                    </a:tc>
                    <a:extLst>
                      <a:ext uri="{0D108BD9-81ED-4DB2-BD59-A6C34878D82A}">
                        <a16:rowId xmlns:a16="http://schemas.microsoft.com/office/drawing/2014/main" val="13686585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3294459"/>
                  </p:ext>
                </p:extLst>
              </p:nvPr>
            </p:nvGraphicFramePr>
            <p:xfrm>
              <a:off x="99417" y="853342"/>
              <a:ext cx="11896965" cy="541426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89018">
                      <a:extLst>
                        <a:ext uri="{9D8B030D-6E8A-4147-A177-3AD203B41FA5}">
                          <a16:colId xmlns:a16="http://schemas.microsoft.com/office/drawing/2014/main" val="4053643222"/>
                        </a:ext>
                      </a:extLst>
                    </a:gridCol>
                    <a:gridCol w="5339997">
                      <a:extLst>
                        <a:ext uri="{9D8B030D-6E8A-4147-A177-3AD203B41FA5}">
                          <a16:colId xmlns:a16="http://schemas.microsoft.com/office/drawing/2014/main" val="3275737515"/>
                        </a:ext>
                      </a:extLst>
                    </a:gridCol>
                    <a:gridCol w="5767950">
                      <a:extLst>
                        <a:ext uri="{9D8B030D-6E8A-4147-A177-3AD203B41FA5}">
                          <a16:colId xmlns:a16="http://schemas.microsoft.com/office/drawing/2014/main" val="1180396419"/>
                        </a:ext>
                      </a:extLst>
                    </a:gridCol>
                  </a:tblGrid>
                  <a:tr h="127555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b="1" kern="0" dirty="0">
                              <a:effectLst/>
                              <a:latin typeface="Times New Roman" panose="02020603050405020304" pitchFamily="18" charset="0"/>
                              <a:ea typeface="微軟正黑體" panose="020B0604030504040204" pitchFamily="34" charset="-120"/>
                            </a:rPr>
                            <a:t>調整方式</a:t>
                          </a:r>
                          <a:endParaRPr lang="zh-TW" sz="12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342900" lvl="0" indent="-342900">
                            <a:spcAft>
                              <a:spcPts val="0"/>
                            </a:spcAft>
                            <a:buSzPts val="2400"/>
                            <a:buFont typeface="+mj-lt"/>
                            <a:buAutoNum type="arabicParenBoth"/>
                          </a:pPr>
                          <a:r>
                            <a:rPr lang="zh-TW" sz="2400" b="1" kern="0" dirty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假設學習率為</a:t>
                          </a:r>
                          <a:r>
                            <a:rPr lang="en-US" sz="2400" b="1" kern="0" dirty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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  <a:p>
                          <a:pPr marL="342900" lvl="0" indent="-342900">
                            <a:spcAft>
                              <a:spcPts val="0"/>
                            </a:spcAft>
                            <a:buSzPts val="2400"/>
                            <a:buFont typeface="+mj-lt"/>
                            <a:buAutoNum type="arabicParenBoth"/>
                          </a:pPr>
                          <a:r>
                            <a:rPr lang="zh-TW" sz="2400" b="1" kern="0" dirty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將決策邊界向上移：調降</a:t>
                          </a:r>
                          <a:r>
                            <a:rPr lang="en-US" sz="2400" b="1" kern="0" dirty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b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  <a:p>
                          <a:pPr marL="342900" lvl="0" indent="-342900">
                            <a:spcAft>
                              <a:spcPts val="0"/>
                            </a:spcAft>
                            <a:buSzPts val="2400"/>
                            <a:buFont typeface="+mj-lt"/>
                            <a:buAutoNum type="arabicParenBoth"/>
                          </a:pPr>
                          <a:r>
                            <a:rPr lang="zh-TW" sz="2400" b="1" kern="0" dirty="0">
                              <a:effectLst/>
                              <a:latin typeface="Calibri" panose="020F0502020204030204" pitchFamily="34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a:t>將決策邊界逆時針旋轉</a:t>
                          </a:r>
                          <a:endParaRPr lang="zh-TW" sz="240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6448" t="-952" r="-529" b="-32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6982196"/>
                      </a:ext>
                    </a:extLst>
                  </a:tr>
                  <a:tr h="413870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dirty="0">
                              <a:effectLst/>
                            </a:rPr>
                            <a:t>圖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zh-TW" sz="2400" kern="0" dirty="0">
                              <a:effectLst/>
                            </a:rPr>
                            <a:t>示</a:t>
                          </a:r>
                          <a:endParaRPr lang="zh-TW" sz="2400" kern="100" dirty="0">
                            <a:effectLst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kern="0" dirty="0">
                              <a:effectLst/>
                            </a:rPr>
                            <a:t> </a:t>
                          </a:r>
                          <a:endParaRPr lang="zh-TW" sz="24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1992" marR="61992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0" spc="-5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1992" marR="61992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200" kern="0" spc="-5" dirty="0">
                              <a:effectLst/>
                            </a:rPr>
                            <a:t> </a:t>
                          </a:r>
                          <a:endParaRPr lang="zh-TW" sz="1100" kern="100" dirty="0"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</a:endParaRPr>
                        </a:p>
                      </a:txBody>
                      <a:tcPr marL="61992" marR="61992" marT="0" marB="0"/>
                    </a:tc>
                    <a:extLst>
                      <a:ext uri="{0D108BD9-81ED-4DB2-BD59-A6C34878D82A}">
                        <a16:rowId xmlns:a16="http://schemas.microsoft.com/office/drawing/2014/main" val="136865854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群組 4"/>
          <p:cNvGrpSpPr/>
          <p:nvPr/>
        </p:nvGrpSpPr>
        <p:grpSpPr>
          <a:xfrm>
            <a:off x="930175" y="2211263"/>
            <a:ext cx="5016900" cy="4056345"/>
            <a:chOff x="1165194" y="2120419"/>
            <a:chExt cx="5016900" cy="4056345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1623076" y="5753099"/>
              <a:ext cx="4131383" cy="0"/>
            </a:xfrm>
            <a:prstGeom prst="straightConnector1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V="1">
              <a:off x="1838283" y="2339534"/>
              <a:ext cx="0" cy="3562501"/>
            </a:xfrm>
            <a:prstGeom prst="straightConnector1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1165194" y="2120419"/>
                  <a:ext cx="7148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194" y="2120419"/>
                  <a:ext cx="71489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5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5325891" y="5715099"/>
                  <a:ext cx="7148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891" y="5715099"/>
                  <a:ext cx="71489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橢圓 31"/>
            <p:cNvSpPr/>
            <p:nvPr/>
          </p:nvSpPr>
          <p:spPr>
            <a:xfrm>
              <a:off x="3250700" y="3551787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1" name="直線接點 40"/>
            <p:cNvCxnSpPr/>
            <p:nvPr/>
          </p:nvCxnSpPr>
          <p:spPr>
            <a:xfrm flipV="1">
              <a:off x="1838283" y="3286299"/>
              <a:ext cx="3962862" cy="2023667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/>
            <p:cNvSpPr txBox="1"/>
            <p:nvPr/>
          </p:nvSpPr>
          <p:spPr>
            <a:xfrm>
              <a:off x="4939128" y="2570174"/>
              <a:ext cx="1242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決策</a:t>
              </a:r>
              <a:r>
                <a:rPr lang="en-US" altLang="zh-TW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邊界</a:t>
              </a:r>
              <a:endPara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376352" y="2262018"/>
            <a:ext cx="4913974" cy="4008251"/>
            <a:chOff x="6518136" y="2150182"/>
            <a:chExt cx="4913974" cy="4008251"/>
          </a:xfrm>
        </p:grpSpPr>
        <p:cxnSp>
          <p:nvCxnSpPr>
            <p:cNvPr id="43" name="直線單箭頭接點 42"/>
            <p:cNvCxnSpPr/>
            <p:nvPr/>
          </p:nvCxnSpPr>
          <p:spPr>
            <a:xfrm>
              <a:off x="7014401" y="5733856"/>
              <a:ext cx="4131383" cy="0"/>
            </a:xfrm>
            <a:prstGeom prst="straightConnector1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 flipV="1">
              <a:off x="7229608" y="2320291"/>
              <a:ext cx="0" cy="3562501"/>
            </a:xfrm>
            <a:prstGeom prst="straightConnector1">
              <a:avLst/>
            </a:prstGeom>
            <a:ln w="508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/>
                <p:cNvSpPr txBox="1"/>
                <p:nvPr/>
              </p:nvSpPr>
              <p:spPr>
                <a:xfrm>
                  <a:off x="6518136" y="2150182"/>
                  <a:ext cx="7148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45" name="文字方塊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8136" y="2150182"/>
                  <a:ext cx="71489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717215" y="5696768"/>
                  <a:ext cx="71489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7215" y="5696768"/>
                  <a:ext cx="7148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橢圓 46"/>
            <p:cNvSpPr/>
            <p:nvPr/>
          </p:nvSpPr>
          <p:spPr>
            <a:xfrm>
              <a:off x="10615707" y="4192261"/>
              <a:ext cx="216000" cy="216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7229608" y="3267056"/>
              <a:ext cx="3962862" cy="2023667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字方塊 48"/>
            <p:cNvSpPr txBox="1"/>
            <p:nvPr/>
          </p:nvSpPr>
          <p:spPr>
            <a:xfrm>
              <a:off x="10450323" y="2497967"/>
              <a:ext cx="8164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決策</a:t>
              </a:r>
              <a:r>
                <a:rPr lang="en-US" altLang="zh-TW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/>
              </a:r>
              <a:br>
                <a:rPr lang="en-US" altLang="zh-TW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zh-TW" altLang="en-US" sz="2400" b="1" dirty="0" smtClean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邊界</a:t>
              </a:r>
              <a:endPara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" name="向上箭號 3"/>
          <p:cNvSpPr/>
          <p:nvPr/>
        </p:nvSpPr>
        <p:spPr>
          <a:xfrm>
            <a:off x="3411333" y="4481583"/>
            <a:ext cx="377769" cy="638033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上箭號 25"/>
          <p:cNvSpPr/>
          <p:nvPr/>
        </p:nvSpPr>
        <p:spPr>
          <a:xfrm flipV="1">
            <a:off x="9031541" y="3431614"/>
            <a:ext cx="377769" cy="638033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弧形 13"/>
          <p:cNvSpPr/>
          <p:nvPr/>
        </p:nvSpPr>
        <p:spPr>
          <a:xfrm>
            <a:off x="4056538" y="3374482"/>
            <a:ext cx="914400" cy="914400"/>
          </a:xfrm>
          <a:prstGeom prst="arc">
            <a:avLst>
              <a:gd name="adj1" fmla="val 17683888"/>
              <a:gd name="adj2" fmla="val 1882763"/>
            </a:avLst>
          </a:prstGeom>
          <a:ln w="762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弧形 27"/>
          <p:cNvSpPr/>
          <p:nvPr/>
        </p:nvSpPr>
        <p:spPr>
          <a:xfrm>
            <a:off x="9661031" y="3370288"/>
            <a:ext cx="914400" cy="914400"/>
          </a:xfrm>
          <a:prstGeom prst="arc">
            <a:avLst>
              <a:gd name="adj1" fmla="val 17683888"/>
              <a:gd name="adj2" fmla="val 1882763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77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自然指數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</a:t>
            </a:r>
            <a:b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/>
            </a:r>
            <a:b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自然對數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ln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sz="150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綵帶 (向上) 8"/>
          <p:cNvSpPr/>
          <p:nvPr/>
        </p:nvSpPr>
        <p:spPr>
          <a:xfrm>
            <a:off x="104931" y="122835"/>
            <a:ext cx="6367132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302299" y="161862"/>
            <a:ext cx="4074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感知器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931" y="1032892"/>
            <a:ext cx="71779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只有模型預測分類錯誤的時候，才會產生修正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kern="100" dirty="0" smtClean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沒有評估模型好壞的損失函數，無法讓模型取得最佳狀態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kern="100" dirty="0" smtClean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學習率的大小和資料的順序會影響到模型的訓練結果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kern="100" dirty="0" smtClean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只能處理線性分類，無法處理非線性分類，對於簡單的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XOR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問題也無法處理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kern="100" dirty="0" smtClean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感知器是非常單純的模型，只能處理較為簡單的分類問題，但卻是神經網路的源頭。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8226470" y="5864220"/>
            <a:ext cx="34139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8240984" y="3078106"/>
            <a:ext cx="0" cy="2786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8117612" y="5697306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0425383" y="3534677"/>
            <a:ext cx="304800" cy="3048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8117612" y="3534677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10425383" y="569730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7515269" y="2462756"/>
                <a:ext cx="1509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269" y="2462756"/>
                <a:ext cx="150948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1114006" y="5480020"/>
                <a:ext cx="15094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06" y="5480020"/>
                <a:ext cx="1509486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970792" y="5879255"/>
                <a:ext cx="1509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792" y="5879255"/>
                <a:ext cx="15094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0374389" y="5869942"/>
                <a:ext cx="1509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389" y="5869942"/>
                <a:ext cx="15094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0359263" y="3078106"/>
                <a:ext cx="1509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263" y="3078106"/>
                <a:ext cx="15094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6923923" y="3134770"/>
                <a:ext cx="1509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923" y="3134770"/>
                <a:ext cx="15094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表格 35"/>
          <p:cNvGraphicFramePr>
            <a:graphicFrameLocks noGrp="1"/>
          </p:cNvGraphicFramePr>
          <p:nvPr>
            <p:extLst/>
          </p:nvPr>
        </p:nvGraphicFramePr>
        <p:xfrm>
          <a:off x="7689245" y="62245"/>
          <a:ext cx="419463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210">
                  <a:extLst>
                    <a:ext uri="{9D8B030D-6E8A-4147-A177-3AD203B41FA5}">
                      <a16:colId xmlns:a16="http://schemas.microsoft.com/office/drawing/2014/main" val="2005293671"/>
                    </a:ext>
                  </a:extLst>
                </a:gridCol>
                <a:gridCol w="1398210">
                  <a:extLst>
                    <a:ext uri="{9D8B030D-6E8A-4147-A177-3AD203B41FA5}">
                      <a16:colId xmlns:a16="http://schemas.microsoft.com/office/drawing/2014/main" val="4140192614"/>
                    </a:ext>
                  </a:extLst>
                </a:gridCol>
                <a:gridCol w="1398210">
                  <a:extLst>
                    <a:ext uri="{9D8B030D-6E8A-4147-A177-3AD203B41FA5}">
                      <a16:colId xmlns:a16="http://schemas.microsoft.com/office/drawing/2014/main" val="3774888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x</a:t>
                      </a:r>
                      <a:r>
                        <a:rPr lang="en-US" altLang="zh-TW" sz="2800" baseline="-25000" dirty="0" smtClean="0"/>
                        <a:t>1</a:t>
                      </a:r>
                      <a:endParaRPr lang="zh-TW" altLang="en-US" sz="2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dirty="0" smtClean="0"/>
                        <a:t>x</a:t>
                      </a:r>
                      <a:r>
                        <a:rPr lang="en-US" altLang="zh-TW" sz="2800" baseline="-25000" dirty="0" smtClean="0"/>
                        <a:t>2</a:t>
                      </a:r>
                      <a:endParaRPr lang="zh-TW" altLang="en-US" sz="2800" baseline="-25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y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375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58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48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66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smtClean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683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23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邏輯迴歸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/>
            </a:r>
            <a:b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</a:br>
            <a:r>
              <a:rPr lang="en-US" altLang="zh-TW" sz="4800" b="1" dirty="0">
                <a:solidFill>
                  <a:srgbClr val="2D4358"/>
                </a:solidFill>
                <a:latin typeface="Microsoft JhengHei"/>
                <a:ea typeface="Microsoft JhengHei"/>
                <a:cs typeface="Lato"/>
              </a:rPr>
              <a:t>Logistic regression</a:t>
            </a:r>
            <a:endParaRPr sz="4800" b="1" dirty="0">
              <a:solidFill>
                <a:srgbClr val="2D4358"/>
              </a:solidFill>
              <a:latin typeface="Microsoft JhengHei"/>
              <a:ea typeface="Microsoft JhengHei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2509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6576691" y="4974554"/>
            <a:ext cx="4131383" cy="0"/>
          </a:xfrm>
          <a:prstGeom prst="straightConnector1">
            <a:avLst/>
          </a:prstGeom>
          <a:ln w="508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6791898" y="1560989"/>
            <a:ext cx="0" cy="3562501"/>
          </a:xfrm>
          <a:prstGeom prst="straightConnector1">
            <a:avLst/>
          </a:prstGeom>
          <a:ln w="508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129245" y="1323443"/>
                <a:ext cx="7148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45" y="1323443"/>
                <a:ext cx="714895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289233" y="4941744"/>
                <a:ext cx="7148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233" y="4941744"/>
                <a:ext cx="714895" cy="461665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橢圓 13"/>
          <p:cNvSpPr/>
          <p:nvPr/>
        </p:nvSpPr>
        <p:spPr>
          <a:xfrm>
            <a:off x="10430681" y="4365307"/>
            <a:ext cx="216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6791898" y="2507754"/>
            <a:ext cx="3962862" cy="2023667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0025197" y="1643610"/>
            <a:ext cx="1242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決策</a:t>
            </a:r>
            <a:r>
              <a:rPr lang="en-US" altLang="zh-TW" sz="2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邊界</a:t>
            </a:r>
            <a:endParaRPr lang="zh-TW" altLang="en-US" sz="2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8639260" y="4009413"/>
            <a:ext cx="216000" cy="216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304847" y="3188990"/>
            <a:ext cx="216000" cy="2160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8372596" y="1645134"/>
            <a:ext cx="216000" cy="2160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8454714" y="1685750"/>
            <a:ext cx="848281" cy="15966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7361063" y="3209560"/>
            <a:ext cx="495729" cy="8073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8463412" y="3661151"/>
            <a:ext cx="351693" cy="56271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9750731" y="3045889"/>
            <a:ext cx="806507" cy="145973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綵帶 (向上) 22"/>
          <p:cNvSpPr/>
          <p:nvPr/>
        </p:nvSpPr>
        <p:spPr>
          <a:xfrm>
            <a:off x="104931" y="122835"/>
            <a:ext cx="6367132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302299" y="161862"/>
            <a:ext cx="4074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分類好壞如何評估？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0671" y="1315268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595630" algn="l"/>
              </a:tabLst>
            </a:pP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剛好在決策邊界上特徵資料，分類為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分類和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分類的機率均為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</a:t>
            </a:r>
            <a:r>
              <a:rPr lang="zh-TW" altLang="zh-TW" sz="2400" b="1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kern="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595630" algn="l"/>
              </a:tabLst>
            </a:pPr>
            <a:endParaRPr lang="zh-TW" altLang="zh-TW" sz="2400" kern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595630" algn="l"/>
              </a:tabLst>
            </a:pP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在決策邊界上方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(z&gt;0)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的特徵資料，離決策邊界越遠的，分類為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的機率越高，分類效果越好</a:t>
            </a:r>
            <a:r>
              <a:rPr lang="zh-TW" altLang="zh-TW" sz="2400" b="1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kern="1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595630" algn="l"/>
              </a:tabLst>
            </a:pPr>
            <a:endParaRPr lang="zh-TW" altLang="zh-TW" sz="2400" kern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595630" algn="l"/>
              </a:tabLst>
            </a:pP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在決策邊界下方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(z&lt;0)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的特徵資料，離決策邊界越遠的，分類為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的機率越高，分類效果越好。</a:t>
            </a:r>
            <a:endParaRPr lang="zh-TW" altLang="zh-TW" sz="24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54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382149" y="2014154"/>
            <a:ext cx="11331335" cy="3332747"/>
            <a:chOff x="1371600" y="2310063"/>
            <a:chExt cx="10419347" cy="3176338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/>
            <a:srcRect l="13530" t="33684" r="6038" b="20000"/>
            <a:stretch/>
          </p:blipFill>
          <p:spPr>
            <a:xfrm>
              <a:off x="1371600" y="2310063"/>
              <a:ext cx="10419347" cy="3176338"/>
            </a:xfrm>
            <a:prstGeom prst="rect">
              <a:avLst/>
            </a:prstGeom>
          </p:spPr>
        </p:pic>
        <p:cxnSp>
          <p:nvCxnSpPr>
            <p:cNvPr id="13" name="直線接點 12"/>
            <p:cNvCxnSpPr/>
            <p:nvPr/>
          </p:nvCxnSpPr>
          <p:spPr>
            <a:xfrm>
              <a:off x="6533147" y="2947737"/>
              <a:ext cx="52578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64726" y="730692"/>
                <a:ext cx="11869680" cy="5694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r>
                  <a:rPr lang="zh-TW" altLang="zh-TW" sz="2400" b="1" kern="100" dirty="0"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感知器使用的激活函數改</a:t>
                </a:r>
                <a:r>
                  <a:rPr lang="zh-TW" altLang="zh-TW" sz="2400" b="1" kern="100" dirty="0" smtClean="0"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為</a:t>
                </a:r>
                <a:r>
                  <a:rPr lang="en-US" altLang="zh-TW" sz="2400" b="1" kern="100" dirty="0" smtClean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Sigmoid </a:t>
                </a:r>
                <a:r>
                  <a:rPr lang="en-US" altLang="zh-TW" sz="2400" b="1" kern="1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Function</a:t>
                </a:r>
                <a:r>
                  <a:rPr lang="zh-TW" altLang="zh-TW" sz="2400" kern="100" dirty="0" smtClean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kern="100" dirty="0" smtClean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kern="100" dirty="0" smtClean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</a:br>
                <a:r>
                  <a:rPr lang="en-US" altLang="zh-TW" sz="2400" b="1" kern="100" dirty="0" smtClean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G(z</a:t>
                </a:r>
                <a:r>
                  <a:rPr lang="en-US" altLang="zh-TW" sz="2400" b="1" kern="1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36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600" b="1" i="1" kern="100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num>
                      <m:den>
                        <m:r>
                          <a:rPr lang="en-US" altLang="zh-TW" sz="3600" b="1" i="1" kern="100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  <m:r>
                          <a:rPr lang="en-US" altLang="zh-TW" sz="3600" b="1" i="1" kern="100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3600" b="1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600" b="1" i="1" kern="100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TW" sz="3600" b="1" i="1" kern="100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−</m:t>
                            </m:r>
                            <m:r>
                              <a:rPr lang="en-US" altLang="zh-TW" sz="3600" b="1" i="1" kern="100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400" b="1" kern="100" dirty="0" smtClean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en-US" sz="2400" b="1" kern="100" dirty="0" smtClean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輸出分類為</a:t>
                </a:r>
                <a:r>
                  <a:rPr lang="en-US" altLang="zh-TW" sz="2400" b="1" kern="100" dirty="0" smtClean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sz="2400" b="1" kern="100" dirty="0" smtClean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的機率</a:t>
                </a:r>
                <a:r>
                  <a:rPr lang="en-US" altLang="zh-TW" sz="2400" b="1" kern="100" dirty="0" smtClean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</a:t>
                </a: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 smtClean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 smtClean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 smtClean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 smtClean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 smtClean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 smtClean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 smtClean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 smtClean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 smtClean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 smtClean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1200" kern="100" dirty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  <a:tabLst>
                    <a:tab pos="685800" algn="l"/>
                  </a:tabLst>
                </a:pPr>
                <a:r>
                  <a:rPr lang="zh-TW" altLang="zh-TW" sz="2400" b="1" kern="100" dirty="0" smtClean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連續</a:t>
                </a:r>
                <a:r>
                  <a:rPr lang="zh-TW" altLang="zh-TW" sz="2400" b="1" kern="1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可微分</a:t>
                </a:r>
                <a:r>
                  <a:rPr lang="zh-TW" altLang="zh-TW" sz="2400" b="1" kern="100" dirty="0" smtClean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b="1" kern="100" dirty="0" smtClean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 </a:t>
                </a:r>
                <a:r>
                  <a:rPr lang="zh-TW" altLang="zh-TW" sz="2400" b="1" kern="1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可梯度下降修正權重參數。</a:t>
                </a:r>
                <a:endParaRPr lang="zh-TW" altLang="zh-TW" sz="12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  <a:tabLst>
                    <a:tab pos="685800" algn="l"/>
                  </a:tabLst>
                </a:pPr>
                <a:r>
                  <a:rPr lang="zh-TW" altLang="zh-TW" sz="2400" b="1" kern="1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有分類概率</a:t>
                </a:r>
                <a:r>
                  <a:rPr lang="zh-TW" altLang="zh-TW" sz="2400" b="1" kern="100" dirty="0" smtClean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：產生</a:t>
                </a:r>
                <a:r>
                  <a:rPr lang="zh-TW" altLang="zh-TW" sz="2400" b="1" kern="1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損失函數</a:t>
                </a:r>
                <a:r>
                  <a:rPr lang="en-US" altLang="zh-TW" sz="2400" b="1" kern="1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(Loss Function)</a:t>
                </a:r>
                <a:r>
                  <a:rPr lang="zh-TW" altLang="zh-TW" sz="2400" b="1" kern="100" dirty="0"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，用來評估模型好壞。</a:t>
                </a:r>
                <a:endParaRPr lang="zh-TW" altLang="zh-TW" sz="12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26" y="730692"/>
                <a:ext cx="11869680" cy="5694059"/>
              </a:xfrm>
              <a:prstGeom prst="rect">
                <a:avLst/>
              </a:prstGeom>
              <a:blipFill>
                <a:blip r:embed="rId3"/>
                <a:stretch>
                  <a:fillRect l="-668" t="-857" b="-14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281821" y="1730045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kern="10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G(z</a:t>
            </a:r>
            <a:r>
              <a:rPr lang="en-US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1713484" y="4314036"/>
            <a:ext cx="32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z</a:t>
            </a:r>
            <a:endParaRPr lang="zh-TW" altLang="en-US" sz="2400" dirty="0"/>
          </a:p>
        </p:txBody>
      </p:sp>
      <p:sp>
        <p:nvSpPr>
          <p:cNvPr id="18" name="綵帶 (向上) 17"/>
          <p:cNvSpPr/>
          <p:nvPr/>
        </p:nvSpPr>
        <p:spPr>
          <a:xfrm>
            <a:off x="104931" y="122835"/>
            <a:ext cx="6367132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302299" y="161862"/>
            <a:ext cx="4074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感知器的改進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897943" y="3577833"/>
            <a:ext cx="140348" cy="14034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951760" y="3619961"/>
            <a:ext cx="2877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分</a:t>
            </a:r>
            <a:r>
              <a:rPr lang="zh-TW" altLang="zh-TW" sz="2400" b="1" kern="10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類為</a:t>
            </a:r>
            <a:r>
              <a:rPr lang="en-US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1</a:t>
            </a: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的概率為</a:t>
            </a:r>
            <a:r>
              <a:rPr lang="en-US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0.5</a:t>
            </a:r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7790894" y="3012794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分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類為</a:t>
            </a:r>
            <a:r>
              <a:rPr lang="en-US" altLang="zh-TW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1</a:t>
            </a:r>
            <a:r>
              <a:rPr lang="zh-TW" altLang="zh-TW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的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概率</a:t>
            </a:r>
            <a:r>
              <a:rPr lang="zh-TW" altLang="en-US" sz="2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越高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7390615" y="3072513"/>
            <a:ext cx="517943" cy="1404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3949027" y="4135456"/>
            <a:ext cx="517943" cy="14048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490071" y="3761526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分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類為</a:t>
            </a:r>
            <a:r>
              <a:rPr lang="en-US" altLang="zh-TW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1</a:t>
            </a:r>
            <a:r>
              <a:rPr lang="zh-TW" altLang="zh-TW" sz="24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的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概率</a:t>
            </a:r>
            <a:r>
              <a:rPr lang="zh-TW" altLang="en-US" sz="24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越低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61160" y="969963"/>
            <a:ext cx="11869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邏輯迴歸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(Logistic regression)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是由線性迴歸變化而來的，它是一種分類的模型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邏輯迴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歸的目標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是要找出一條直線能夠將所有數據清楚地分開並做分類，我們又可以稱迴歸的線性分類器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zh-TW" sz="24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綵帶 (向上) 17"/>
          <p:cNvSpPr/>
          <p:nvPr/>
        </p:nvSpPr>
        <p:spPr>
          <a:xfrm>
            <a:off x="104931" y="122835"/>
            <a:ext cx="6600669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045627" y="161862"/>
            <a:ext cx="469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邏輯迴</a:t>
            </a:r>
            <a:r>
              <a:rPr lang="x-none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歸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Logistic regression</a:t>
            </a:r>
            <a:endParaRPr lang="zh-TW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0834" name="Picture 2" descr="https://ithelp.ithome.com.tw/upload/images/20210921/20107247bAuvC938XZ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r="15666" b="19951"/>
          <a:stretch/>
        </p:blipFill>
        <p:spPr bwMode="auto">
          <a:xfrm>
            <a:off x="1849723" y="2498197"/>
            <a:ext cx="8254048" cy="322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/>
          <p:cNvCxnSpPr/>
          <p:nvPr/>
        </p:nvCxnSpPr>
        <p:spPr>
          <a:xfrm flipH="1" flipV="1">
            <a:off x="2983832" y="3574637"/>
            <a:ext cx="1026694" cy="1703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7462497" y="3559939"/>
            <a:ext cx="2034429" cy="12228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875584" y="5592600"/>
            <a:ext cx="3228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zh-TW" sz="2400" b="1" dirty="0">
                <a:solidFill>
                  <a:srgbClr val="0070C0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找到跟資料最佳擬合的直線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99232" y="5592600"/>
            <a:ext cx="3274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zh-TW" sz="2400" b="1" dirty="0">
                <a:solidFill>
                  <a:srgbClr val="FF0000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找到能將資料分開的最佳決策邊界直線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6030541" y="991868"/>
            <a:ext cx="6041139" cy="4952022"/>
            <a:chOff x="6150861" y="1437044"/>
            <a:chExt cx="6041139" cy="4952022"/>
          </a:xfrm>
        </p:grpSpPr>
        <p:grpSp>
          <p:nvGrpSpPr>
            <p:cNvPr id="23" name="群組 22"/>
            <p:cNvGrpSpPr/>
            <p:nvPr/>
          </p:nvGrpSpPr>
          <p:grpSpPr>
            <a:xfrm>
              <a:off x="6150861" y="1437044"/>
              <a:ext cx="6041139" cy="4952022"/>
              <a:chOff x="13993" y="1447382"/>
              <a:chExt cx="6041139" cy="4952022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 rotWithShape="1">
              <a:blip r:embed="rId2"/>
              <a:srcRect l="20312" t="13889" r="26563" b="5185"/>
              <a:stretch/>
            </p:blipFill>
            <p:spPr>
              <a:xfrm>
                <a:off x="548735" y="1885950"/>
                <a:ext cx="4788407" cy="4103007"/>
              </a:xfrm>
              <a:prstGeom prst="rect">
                <a:avLst/>
              </a:prstGeom>
            </p:spPr>
          </p:pic>
          <p:cxnSp>
            <p:nvCxnSpPr>
              <p:cNvPr id="10" name="直線單箭頭接點 9"/>
              <p:cNvCxnSpPr/>
              <p:nvPr/>
            </p:nvCxnSpPr>
            <p:spPr>
              <a:xfrm>
                <a:off x="557354" y="5980436"/>
                <a:ext cx="514283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單箭頭接點 14"/>
              <p:cNvCxnSpPr/>
              <p:nvPr/>
            </p:nvCxnSpPr>
            <p:spPr>
              <a:xfrm flipV="1">
                <a:off x="557354" y="1680755"/>
                <a:ext cx="0" cy="430566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5444131" y="5896624"/>
                    <a:ext cx="61100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24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6" name="文字方塊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4131" y="5896624"/>
                    <a:ext cx="611001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字方塊 17"/>
                  <p:cNvSpPr txBox="1"/>
                  <p:nvPr/>
                </p:nvSpPr>
                <p:spPr>
                  <a:xfrm>
                    <a:off x="5064955" y="5937739"/>
                    <a:ext cx="45397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8" name="文字方塊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4955" y="5937739"/>
                    <a:ext cx="453970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330369" y="5937739"/>
                    <a:ext cx="45397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369" y="5937739"/>
                    <a:ext cx="45397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1089227" y="3602753"/>
                    <a:ext cx="118910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zh-TW" altLang="en-US" sz="24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9227" y="3602753"/>
                    <a:ext cx="1189108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184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3527627" y="3602753"/>
                    <a:ext cx="118910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dirty="0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dirty="0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dirty="0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dirty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 dirty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zh-TW" altLang="en-US" sz="2400" b="1" dirty="0">
                      <a:solidFill>
                        <a:schemeClr val="accent3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27627" y="3602753"/>
                    <a:ext cx="1189108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84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字方塊 21"/>
                  <p:cNvSpPr txBox="1"/>
                  <p:nvPr/>
                </p:nvSpPr>
                <p:spPr>
                  <a:xfrm>
                    <a:off x="13993" y="1447382"/>
                    <a:ext cx="534057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dirty="0" smtClean="0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TW" sz="2400" b="1" i="1" dirty="0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22" name="文字方塊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93" y="1447382"/>
                    <a:ext cx="53405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直線接點 24"/>
            <p:cNvCxnSpPr/>
            <p:nvPr/>
          </p:nvCxnSpPr>
          <p:spPr>
            <a:xfrm flipV="1">
              <a:off x="11446023" y="1810537"/>
              <a:ext cx="49089" cy="415956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綵帶 (向上) 26"/>
          <p:cNvSpPr/>
          <p:nvPr/>
        </p:nvSpPr>
        <p:spPr>
          <a:xfrm>
            <a:off x="104931" y="122835"/>
            <a:ext cx="6600669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045627" y="161862"/>
            <a:ext cx="469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邏輯迴</a:t>
            </a:r>
            <a:r>
              <a:rPr lang="x-none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歸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</a:t>
            </a:r>
            <a:endParaRPr lang="zh-TW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53059" y="860859"/>
                <a:ext cx="5900974" cy="5694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</a:t>
                </a:r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樣本分類</a:t>
                </a:r>
                <a:r>
                  <a:rPr lang="zh-TW" altLang="en-US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en-US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36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6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num>
                      <m:den>
                        <m:r>
                          <a:rPr lang="en-US" altLang="zh-TW" sz="36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  <m:r>
                          <a:rPr lang="en-US" altLang="zh-TW" sz="36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3600" b="1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600" b="1" i="1" kern="10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TW" sz="3600" b="1" i="1" kern="10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3600" b="1" i="1" kern="10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3600" b="1" i="1" kern="10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TW" sz="3600" b="1" i="1" kern="100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𝒌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損失</a:t>
                </a: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𝒍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b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b="1" i="1" dirty="0" smtClean="0"/>
                  <a:t/>
                </a:r>
                <a:br>
                  <a:rPr lang="en-US" altLang="zh-TW" sz="2400" b="1" i="1" dirty="0" smtClean="0"/>
                </a:b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 sz="2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[</m:t>
                    </m:r>
                    <m:sSub>
                      <m:sSubPr>
                        <m:ctrlPr>
                          <a:rPr lang="zh-TW" altLang="zh-TW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d>
                      <m:dPr>
                        <m:ctrlPr>
                          <a:rPr lang="zh-TW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zh-TW" sz="24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sz="2400" b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)×</m:t>
                    </m:r>
                    <m:r>
                      <a:rPr lang="en-US" altLang="zh-TW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en-US" altLang="zh-TW" sz="2400" b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sz="2400" b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]</a:t>
                </a: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>
                  <a:buFont typeface="Wingdings" panose="05000000000000000000" pitchFamily="2" charset="2"/>
                  <a:buChar char="n"/>
                </a:pPr>
                <a:endParaRPr lang="zh-TW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當實際值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=1</a:t>
                </a: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只看上式的第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zh-TW" sz="2400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若預測值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=1</a:t>
                </a: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𝒍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=0</a:t>
                </a:r>
                <a:endParaRPr lang="zh-TW" altLang="zh-TW" sz="2400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若預測值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=0</a:t>
                </a: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𝒍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∞</a:t>
                </a: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n"/>
                </a:pPr>
                <a:endParaRPr lang="zh-TW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zh-TW" sz="2400" b="1" dirty="0" smtClean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當實際值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=0</a:t>
                </a:r>
                <a:r>
                  <a:rPr lang="zh-TW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只看上式的第</a:t>
                </a:r>
                <a:r>
                  <a:rPr lang="en-US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項</a:t>
                </a:r>
                <a:r>
                  <a:rPr lang="en-US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zh-TW" sz="2400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r>
                  <a:rPr lang="zh-TW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若預測值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=1</a:t>
                </a:r>
                <a:r>
                  <a:rPr lang="zh-TW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𝒍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∞</a:t>
                </a:r>
                <a:endParaRPr lang="zh-TW" altLang="zh-TW" sz="2400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r>
                  <a:rPr lang="zh-TW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若預測值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=0</a:t>
                </a:r>
                <a:r>
                  <a:rPr lang="zh-TW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𝒍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>
                    <a:solidFill>
                      <a:schemeClr val="accent3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=0</a:t>
                </a:r>
                <a:endParaRPr lang="zh-TW" altLang="zh-TW" sz="2400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9" y="860859"/>
                <a:ext cx="5900974" cy="5694059"/>
              </a:xfrm>
              <a:prstGeom prst="rect">
                <a:avLst/>
              </a:prstGeom>
              <a:blipFill>
                <a:blip r:embed="rId9"/>
                <a:stretch>
                  <a:fillRect l="-1343" r="-7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1058675" y="145053"/>
            <a:ext cx="469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邏輯迴</a:t>
            </a:r>
            <a:r>
              <a:rPr lang="x-none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歸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</a:t>
            </a:r>
            <a:endParaRPr lang="zh-TW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143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綵帶 (向上) 9"/>
          <p:cNvSpPr/>
          <p:nvPr/>
        </p:nvSpPr>
        <p:spPr>
          <a:xfrm>
            <a:off x="104931" y="122835"/>
            <a:ext cx="6600669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045627" y="161862"/>
            <a:ext cx="469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邏輯迴</a:t>
            </a:r>
            <a:r>
              <a:rPr lang="x-none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歸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</a:t>
            </a:r>
            <a:endParaRPr lang="zh-TW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1101" y="1106905"/>
            <a:ext cx="11015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ts val="2400"/>
              <a:buFont typeface="Wingdings" panose="05000000000000000000" pitchFamily="2" charset="2"/>
              <a:buChar char="n"/>
              <a:tabLst>
                <a:tab pos="228600" algn="l"/>
                <a:tab pos="457200" algn="l"/>
              </a:tabLst>
            </a:pPr>
            <a:r>
              <a:rPr lang="zh-TW" altLang="zh-TW" sz="2400" b="1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所有資料的預測損失值加總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稱為交叉熵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cross-entropy)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，可以用來作為損失函數，判斷分類模型的好壞。</a:t>
            </a:r>
            <a:endParaRPr lang="zh-TW" altLang="zh-TW" sz="24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320071" y="3210146"/>
                <a:ext cx="4142095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>
                          <a:latin typeface="微軟正黑體" panose="020B0604030504040204" pitchFamily="34" charset="-120"/>
                          <a:cs typeface="MS Gothic" panose="020B0609070205080204" pitchFamily="49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TW" sz="2400">
                              <a:latin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𝒍𝒏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071" y="3210146"/>
                <a:ext cx="4142095" cy="1138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10717" y="1912818"/>
                <a:ext cx="9905672" cy="113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TW" altLang="zh-TW" sz="2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損失函數</m:t>
                      </m:r>
                      <m:r>
                        <m:rPr>
                          <m:nor/>
                        </m:rPr>
                        <a:rPr lang="en-US" altLang="zh-TW" sz="2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zh-TW" sz="2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altLang="zh-TW" sz="2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zh-TW" alt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z="2400" b="1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𝒍𝒏</m:t>
                          </m:r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𝒍𝒏</m:t>
                          </m:r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17" y="1912818"/>
                <a:ext cx="9905672" cy="1138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856621" y="3082285"/>
                <a:ext cx="2208553" cy="625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num>
                      <m:den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400" b="1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kern="10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TW" sz="2400" b="1" i="1" kern="10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 b="1" i="1" kern="10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 kern="10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TW" sz="2400" b="1" i="1" kern="10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𝒌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zh-TW" altLang="en-US" sz="2400" b="1" i="1" kern="10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代入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21" y="3082285"/>
                <a:ext cx="2208553" cy="625941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手繪多邊形 16"/>
          <p:cNvSpPr/>
          <p:nvPr/>
        </p:nvSpPr>
        <p:spPr>
          <a:xfrm>
            <a:off x="6424863" y="2779295"/>
            <a:ext cx="1431758" cy="1094873"/>
          </a:xfrm>
          <a:custGeom>
            <a:avLst/>
            <a:gdLst>
              <a:gd name="connsiteX0" fmla="*/ 1431758 w 1431758"/>
              <a:gd name="connsiteY0" fmla="*/ 0 h 1094873"/>
              <a:gd name="connsiteX1" fmla="*/ 1155032 w 1431758"/>
              <a:gd name="connsiteY1" fmla="*/ 757989 h 1094873"/>
              <a:gd name="connsiteX2" fmla="*/ 0 w 1431758"/>
              <a:gd name="connsiteY2" fmla="*/ 1094873 h 109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758" h="1094873">
                <a:moveTo>
                  <a:pt x="1431758" y="0"/>
                </a:moveTo>
                <a:cubicBezTo>
                  <a:pt x="1412708" y="287755"/>
                  <a:pt x="1393658" y="575510"/>
                  <a:pt x="1155032" y="757989"/>
                </a:cubicBezTo>
                <a:cubicBezTo>
                  <a:pt x="916406" y="940468"/>
                  <a:pt x="458203" y="1017670"/>
                  <a:pt x="0" y="1094873"/>
                </a:cubicBezTo>
              </a:path>
            </a:pathLst>
          </a:custGeom>
          <a:noFill/>
          <a:ln w="165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8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5" name="Google Shape;675;p49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8" name="Google Shape;678;p49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793529" y="2005615"/>
                <a:ext cx="1705210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529" y="2005615"/>
                <a:ext cx="1705210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04446" y="920200"/>
            <a:ext cx="587073" cy="55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404446" y="1562576"/>
                <a:ext cx="587073" cy="550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6" y="1562576"/>
                <a:ext cx="587073" cy="550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弧 8"/>
          <p:cNvSpPr/>
          <p:nvPr/>
        </p:nvSpPr>
        <p:spPr>
          <a:xfrm>
            <a:off x="1184133" y="1336253"/>
            <a:ext cx="330506" cy="1045226"/>
          </a:xfrm>
          <a:prstGeom prst="rightBrace">
            <a:avLst/>
          </a:prstGeom>
          <a:ln w="952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6399792" y="1583443"/>
                <a:ext cx="568485" cy="55084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792" y="1583443"/>
                <a:ext cx="568485" cy="550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1233371" y="1583443"/>
            <a:ext cx="568485" cy="5508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L</a:t>
            </a:r>
            <a:endParaRPr lang="zh-TW" altLang="en-US" sz="2800" dirty="0"/>
          </a:p>
        </p:txBody>
      </p:sp>
      <p:cxnSp>
        <p:nvCxnSpPr>
          <p:cNvPr id="14" name="直線單箭頭接點 13"/>
          <p:cNvCxnSpPr>
            <a:stCxn id="9" idx="1"/>
          </p:cNvCxnSpPr>
          <p:nvPr/>
        </p:nvCxnSpPr>
        <p:spPr>
          <a:xfrm>
            <a:off x="1514639" y="1858866"/>
            <a:ext cx="4885153" cy="0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107915" y="1062617"/>
                <a:ext cx="35977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915" y="1062617"/>
                <a:ext cx="3597716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/>
          <p:cNvCxnSpPr>
            <a:stCxn id="28" idx="3"/>
            <a:endCxn id="30" idx="1"/>
          </p:cNvCxnSpPr>
          <p:nvPr/>
        </p:nvCxnSpPr>
        <p:spPr>
          <a:xfrm>
            <a:off x="6968277" y="1858865"/>
            <a:ext cx="4265094" cy="0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6244048" y="2066759"/>
                <a:ext cx="5609049" cy="113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TW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048" y="2066759"/>
                <a:ext cx="5609049" cy="11380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385675" y="2023768"/>
                <a:ext cx="1376659" cy="801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675" y="2023768"/>
                <a:ext cx="1376659" cy="801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3" name="文字方塊 672"/>
          <p:cNvSpPr txBox="1"/>
          <p:nvPr/>
        </p:nvSpPr>
        <p:spPr>
          <a:xfrm>
            <a:off x="2486804" y="22386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0" name="矩形 679"/>
              <p:cNvSpPr/>
              <p:nvPr/>
            </p:nvSpPr>
            <p:spPr>
              <a:xfrm>
                <a:off x="278787" y="3124630"/>
                <a:ext cx="4268861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0" name="矩形 6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7" y="3124630"/>
                <a:ext cx="4268861" cy="11380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1" name="矩形 680"/>
              <p:cNvSpPr/>
              <p:nvPr/>
            </p:nvSpPr>
            <p:spPr>
              <a:xfrm>
                <a:off x="278787" y="4149861"/>
                <a:ext cx="4882812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1" name="矩形 6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7" y="4149861"/>
                <a:ext cx="4882812" cy="11380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404446" y="2197512"/>
                <a:ext cx="570435" cy="550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6" y="2197512"/>
                <a:ext cx="570435" cy="5508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894971" y="640008"/>
                <a:ext cx="4307205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smtClean="0">
                          <a:latin typeface="Cambria Math" panose="02040503050406030204" pitchFamily="18" charset="0"/>
                          <a:cs typeface="MS Gothic" panose="020B0609070205080204" pitchFamily="49" charset="-128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zh-TW" sz="2400">
                          <a:latin typeface="微軟正黑體" panose="020B0604030504040204" pitchFamily="34" charset="-120"/>
                          <a:cs typeface="MS Gothic" panose="020B0609070205080204" pitchFamily="49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TW" sz="2400">
                              <a:latin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𝒍𝒏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971" y="640008"/>
                <a:ext cx="4307205" cy="11380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258064" y="227588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4547648" y="2029687"/>
                <a:ext cx="1705210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648" y="2029687"/>
                <a:ext cx="1705210" cy="8550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78787" y="5175092"/>
                <a:ext cx="4958024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7" y="5175092"/>
                <a:ext cx="4958024" cy="11380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772543" y="4590875"/>
                <a:ext cx="2306978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43" y="4590875"/>
                <a:ext cx="2306978" cy="11380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772543" y="3273875"/>
                <a:ext cx="2656561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TW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TW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43" y="3273875"/>
                <a:ext cx="2656561" cy="11380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7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5" name="Google Shape;675;p49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8" name="Google Shape;678;p49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3048000" y="113516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457200" algn="l"/>
              </a:tabLst>
            </a:pP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 </a:t>
            </a:r>
            <a:endParaRPr lang="zh-TW" alt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01052" y="886412"/>
                <a:ext cx="7900737" cy="586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TW" altLang="zh-TW" sz="2400" b="1" kern="100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zh-TW" sz="2400" b="1" kern="100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TW" altLang="zh-TW" sz="2400" b="1" kern="100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的修正方程式為</a:t>
                </a:r>
                <a:r>
                  <a:rPr lang="zh-TW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</a:t>
                </a:r>
                <a:endParaRPr lang="zh-TW" altLang="zh-TW" sz="12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52" y="886412"/>
                <a:ext cx="7900737" cy="586827"/>
              </a:xfrm>
              <a:prstGeom prst="rect">
                <a:avLst/>
              </a:prstGeom>
              <a:blipFill>
                <a:blip r:embed="rId3"/>
                <a:stretch>
                  <a:fillRect l="-1080" b="-21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59319" y="1593678"/>
                <a:ext cx="4844596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19" y="1593678"/>
                <a:ext cx="4844596" cy="1138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59319" y="2793148"/>
                <a:ext cx="6116483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19" y="2793148"/>
                <a:ext cx="6116483" cy="1138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59319" y="3992618"/>
                <a:ext cx="6167779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19" y="3992618"/>
                <a:ext cx="6167779" cy="11380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22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9" name="Google Shape;929;p6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0" name="Google Shape;930;p68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1" name="Google Shape;931;p68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2" name="Google Shape;932;p68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3" name="Google Shape;933;p68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4" name="Google Shape;934;p68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04931" y="900098"/>
                <a:ext cx="11982685" cy="3758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梯度下降更新迴歸係數以矩陣運算：</a:t>
                </a: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b="1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zh-TW" altLang="zh-TW" sz="2400" b="1" dirty="0"/>
                  <a:t>－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  <m:t>、、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  <m:t>、、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altLang="zh-TW" sz="2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zh-TW" sz="2400" b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TW" sz="2400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b="1" dirty="0"/>
                  <a:t>    </a:t>
                </a:r>
                <a:r>
                  <a:rPr lang="zh-TW" altLang="zh-TW" sz="2400" b="1" dirty="0"/>
                  <a:t>－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  <m:sSup>
                      <m:s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𝟏𝟏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𝟏𝟐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𝟐𝟏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𝟐𝟐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𝟑𝟏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𝟑𝟐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𝑲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𝑲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TW" sz="2400" b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900098"/>
                <a:ext cx="11982685" cy="3758850"/>
              </a:xfrm>
              <a:prstGeom prst="rect">
                <a:avLst/>
              </a:prstGeom>
              <a:blipFill>
                <a:blip r:embed="rId3"/>
                <a:stretch>
                  <a:fillRect l="-661" t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4931" y="4918505"/>
                <a:ext cx="9222396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en-US" altLang="zh-TW" sz="2400" b="1" dirty="0" smtClean="0"/>
                  <a:t>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TW" sz="2400" b="1" dirty="0"/>
                  <a:t>]  </a:t>
                </a:r>
                <a:r>
                  <a:rPr lang="en-US" altLang="zh-TW" sz="2400" b="1" dirty="0" smtClean="0"/>
                  <a:t>=   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TW" sz="2400" b="1" dirty="0"/>
                  <a:t>] </a:t>
                </a:r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altLang="zh-TW" sz="2400" b="1" dirty="0"/>
                  <a:t>[</a:t>
                </a:r>
                <a:r>
                  <a:rPr lang="zh-TW" altLang="zh-TW" sz="2400" b="1" dirty="0"/>
                  <a:t>矩陣</a:t>
                </a:r>
                <a:r>
                  <a:rPr lang="en-US" altLang="zh-TW" sz="2400" b="1" dirty="0"/>
                  <a:t>X]</a:t>
                </a:r>
                <a:r>
                  <a:rPr lang="en-US" altLang="zh-TW" sz="2400" b="1" baseline="30000" dirty="0"/>
                  <a:t>T</a:t>
                </a:r>
                <a14:m>
                  <m:oMath xmlns:m="http://schemas.openxmlformats.org/officeDocument/2006/math">
                    <m:r>
                      <a:rPr lang="en-US" altLang="zh-TW" sz="2400" b="1" baseline="3000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TW" sz="2400" b="1">
                        <a:latin typeface="Cambria Math" panose="02040503050406030204" pitchFamily="18" charset="0"/>
                      </a:rPr>
                      <m:t>×  </m:t>
                    </m:r>
                  </m:oMath>
                </a14:m>
                <a:r>
                  <a:rPr lang="en-US" altLang="zh-TW" sz="2400" b="1" dirty="0" smtClean="0"/>
                  <a:t>(  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2400" b="1" dirty="0"/>
                  <a:t>]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2400" b="1" dirty="0"/>
                  <a:t>[</a:t>
                </a:r>
                <a:r>
                  <a:rPr lang="zh-TW" altLang="zh-TW" sz="2400" b="1" dirty="0"/>
                  <a:t>矩陣</a:t>
                </a:r>
                <a:r>
                  <a:rPr lang="en-US" altLang="zh-TW" sz="2400" b="1" dirty="0"/>
                  <a:t>Y</a:t>
                </a:r>
                <a:r>
                  <a:rPr lang="en-US" altLang="zh-TW" sz="2400" b="1" dirty="0" smtClean="0"/>
                  <a:t>]  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4918505"/>
                <a:ext cx="9222396" cy="471539"/>
              </a:xfrm>
              <a:prstGeom prst="rect">
                <a:avLst/>
              </a:prstGeom>
              <a:blipFill>
                <a:blip r:embed="rId4"/>
                <a:stretch>
                  <a:fillRect l="-859" t="-7792" r="-13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25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88023" y="3976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281659"/>
              </p:ext>
            </p:extLst>
          </p:nvPr>
        </p:nvGraphicFramePr>
        <p:xfrm>
          <a:off x="492164" y="3378482"/>
          <a:ext cx="6915150" cy="232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7" name="文件" r:id="rId3" imgW="3852363" imgH="1292397" progId="Word.Document.12">
                  <p:embed/>
                </p:oleObj>
              </mc:Choice>
              <mc:Fallback>
                <p:oleObj name="文件" r:id="rId3" imgW="3852363" imgH="1292397" progId="Word.Document.12">
                  <p:embed/>
                  <p:pic>
                    <p:nvPicPr>
                      <p:cNvPr id="5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64" y="3378482"/>
                        <a:ext cx="6915150" cy="2325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自然指數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e(</a:t>
              </a:r>
              <a:r>
                <a:rPr lang="en-US" altLang="zh-TW" sz="24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exponentia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04933" y="805159"/>
                <a:ext cx="11614484" cy="2155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"/>
                  <a:tabLst>
                    <a:tab pos="228600" algn="l"/>
                  </a:tabLst>
                </a:pP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定義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下面數列的極限值為自然指數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e(</a:t>
                </a:r>
                <a:r>
                  <a:rPr lang="en-US" altLang="zh-TW" sz="2400" b="1" kern="1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exponentia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zh-TW" sz="2400" b="1" kern="100" dirty="0">
                    <a:solidFill>
                      <a:srgbClr val="4D515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：</a:t>
                </a:r>
                <a:r>
                  <a:rPr lang="en-US" altLang="zh-TW" sz="2400" b="1" kern="100" dirty="0">
                    <a:solidFill>
                      <a:srgbClr val="4D515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e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TW" altLang="zh-TW" sz="2400" b="1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TW" sz="2400" b="1" i="1" kern="10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US" altLang="zh-TW" sz="2400" b="1" i="1" kern="10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𝐧</m:t>
                            </m:r>
                            <m:r>
                              <a:rPr lang="en-US" altLang="zh-TW" sz="2400" b="1" kern="10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zh-TW" altLang="zh-TW" sz="2400" b="1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zh-TW" sz="2400" b="1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1" i="1" kern="10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𝟏</m:t>
                                </m:r>
                                <m:r>
                                  <a:rPr lang="en-US" altLang="zh-TW" sz="2400" b="1" kern="10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TW" altLang="zh-TW" sz="24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b="1" i="1" kern="10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TW" sz="2400" b="1" i="1" kern="10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𝐧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TW" sz="2400" b="1" i="1" kern="10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𝐧</m:t>
                            </m:r>
                          </m:sup>
                        </m:sSup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𝟕𝟏𝟖𝟑</m:t>
                        </m:r>
                      </m:e>
                    </m:func>
                  </m:oMath>
                </a14:m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"/>
                  <a:tabLst>
                    <a:tab pos="228600" algn="l"/>
                  </a:tabLst>
                </a:pP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意義：為自然增長的極限值。</a:t>
                </a:r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"/>
                  <a:tabLst>
                    <a:tab pos="228600" algn="l"/>
                  </a:tabLst>
                </a:pP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自然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指數的導函數，設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y=f(x)=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/>
                </a:r>
                <a:b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𝐝𝐲</m:t>
                        </m:r>
                      </m:num>
                      <m:den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𝐝𝐱</m:t>
                        </m:r>
                      </m:den>
                    </m:f>
                    <m:r>
                      <a:rPr lang="en-US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𝐝</m:t>
                        </m:r>
                        <m:sSup>
                          <m:sSupPr>
                            <m:ctrlPr>
                              <a:rPr lang="en-US" altLang="zh-TW" sz="2400" b="1" i="1" kern="100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kern="100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TW" sz="2400" b="1" i="1" kern="100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𝐝𝐱</m:t>
                        </m:r>
                      </m:den>
                    </m:f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sup>
                    </m:sSup>
                  </m:oMath>
                </a14:m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3" y="805159"/>
                <a:ext cx="11614484" cy="2155270"/>
              </a:xfrm>
              <a:prstGeom prst="rect">
                <a:avLst/>
              </a:prstGeom>
              <a:blipFill>
                <a:blip r:embed="rId5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0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Google Shape;355;p23"/>
          <p:cNvSpPr/>
          <p:nvPr/>
        </p:nvSpPr>
        <p:spPr>
          <a:xfrm>
            <a:off x="3560065" y="119044"/>
            <a:ext cx="8385192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利用邏輯迴歸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鳶尾花的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二元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27655"/>
              <a:ext cx="3642609" cy="6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2-2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32229" y="858913"/>
            <a:ext cx="113066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實作要求：</a:t>
            </a:r>
            <a:endParaRPr lang="zh-TW" altLang="zh-TW" sz="1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取鳶尾花的花萼長和花萼寬兩個特徵，將山鳶尾和變色鳶尾做二元分類。</a:t>
            </a:r>
            <a:endParaRPr lang="en-US" altLang="zh-TW" sz="2400" b="1" kern="100" dirty="0" smtClean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紀錄並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觀察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學習過程損失函數的變化。</a:t>
            </a:r>
            <a:endParaRPr lang="zh-TW" altLang="zh-TW" sz="1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畫圖呈現出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分類</a:t>
            </a:r>
            <a:r>
              <a:rPr lang="zh-TW" altLang="en-US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決策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邊界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線的效果。</a:t>
            </a:r>
            <a:endParaRPr lang="zh-TW" altLang="zh-TW" sz="1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以驗證集資料測試其準確度。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96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曲線的決策邊界</a:t>
            </a:r>
            <a:endParaRPr sz="4800" b="1" dirty="0">
              <a:solidFill>
                <a:srgbClr val="2D4358"/>
              </a:solidFill>
              <a:latin typeface="Microsoft JhengHei"/>
              <a:ea typeface="Microsoft JhengHei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7481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綵帶 (向上) 8"/>
          <p:cNvSpPr/>
          <p:nvPr/>
        </p:nvSpPr>
        <p:spPr>
          <a:xfrm>
            <a:off x="104931" y="122835"/>
            <a:ext cx="6600669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58675" y="145053"/>
            <a:ext cx="469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邏輯迴</a:t>
            </a:r>
            <a:r>
              <a:rPr lang="x-none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歸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曲線決策邊界</a:t>
            </a:r>
            <a:endParaRPr lang="zh-TW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64695" y="940752"/>
                <a:ext cx="11417968" cy="3011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en-US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曲線</a:t>
                </a:r>
                <a:r>
                  <a:rPr lang="zh-TW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決策邊界方程式：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TW" altLang="zh-TW" sz="2400" b="1" kern="100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</a:t>
                </a:r>
                <a:r>
                  <a:rPr lang="en-US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n</a:t>
                </a:r>
                <a:r>
                  <a:rPr lang="zh-TW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次</a:t>
                </a:r>
                <a:r>
                  <a:rPr lang="zh-TW" altLang="zh-TW" sz="2400" b="1" kern="100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方函數</a:t>
                </a:r>
                <a:r>
                  <a:rPr lang="en-US" altLang="zh-TW" sz="2400" b="1" kern="100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/>
                </a:r>
                <a:br>
                  <a:rPr lang="en-US" altLang="zh-TW" sz="2400" b="1" kern="100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TW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、、、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sSubSup>
                      <m:sSubSup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TW" sz="2400" b="1" kern="100" dirty="0"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400" b="1" kern="100" dirty="0" smtClean="0"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"/>
                </a:pPr>
                <a:r>
                  <a:rPr lang="zh-TW" altLang="zh-TW" sz="2400" b="1" kern="100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偏值和權重</a:t>
                </a:r>
                <a:r>
                  <a:rPr lang="zh-TW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有</a:t>
                </a:r>
                <a:r>
                  <a:rPr lang="en-US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n+2</a:t>
                </a:r>
                <a:r>
                  <a:rPr lang="zh-TW" altLang="zh-TW" sz="2400" b="1" kern="100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個：</a:t>
                </a:r>
                <a14:m>
                  <m:oMath xmlns:m="http://schemas.openxmlformats.org/officeDocument/2006/math"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𝐛</m:t>
                    </m:r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、、、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TW" sz="2400" kern="100" dirty="0" smtClean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"/>
                </a:pPr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第</a:t>
                </a:r>
                <a:r>
                  <a:rPr lang="en-US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k</a:t>
                </a: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筆資料的特徵值</a:t>
                </a:r>
                <a:r>
                  <a:rPr lang="en-US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sz="2400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</a:t>
                </a:r>
                <a:r>
                  <a:rPr lang="zh-TW" altLang="zh-TW" sz="2400" b="1" dirty="0" smtClean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加</a:t>
                </a:r>
                <a:r>
                  <a:rPr lang="zh-TW" altLang="en-US" sz="2400" b="1" dirty="0" smtClean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權</a:t>
                </a:r>
                <a:r>
                  <a:rPr lang="zh-TW" altLang="zh-TW" sz="2400" b="1" dirty="0" smtClean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運算</a:t>
                </a: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後</a:t>
                </a:r>
                <a:r>
                  <a:rPr lang="en-US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/>
                </a:r>
                <a:br>
                  <a:rPr lang="en-US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sz="2400" b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400" b="1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Sup>
                      <m:sSubSup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zh-TW" sz="2400" b="1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TW" altLang="zh-TW" sz="2400" b="1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、、、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sSubSup>
                      <m:sSubSup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altLang="zh-TW" sz="2400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TW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/>
                </a:r>
                <a:br>
                  <a:rPr lang="en-US" altLang="zh-TW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</a:br>
                <a:endParaRPr lang="zh-TW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95" y="940752"/>
                <a:ext cx="11417968" cy="3011402"/>
              </a:xfrm>
              <a:prstGeom prst="rect">
                <a:avLst/>
              </a:prstGeom>
              <a:blipFill>
                <a:blip r:embed="rId2"/>
                <a:stretch>
                  <a:fillRect l="-694" t="-18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3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綵帶 (向上) 8"/>
          <p:cNvSpPr/>
          <p:nvPr/>
        </p:nvSpPr>
        <p:spPr>
          <a:xfrm>
            <a:off x="104931" y="122835"/>
            <a:ext cx="5910857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981778" y="145053"/>
            <a:ext cx="412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用矩陣運算模型的預估值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74318" y="693624"/>
                <a:ext cx="11482939" cy="2126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2400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zh-TW" altLang="zh-TW" sz="2400" b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＝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𝑮</m:t>
                    </m:r>
                    <m:d>
                      <m:d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eqArrPr>
                                  <m:e>
                                    <m:eqArr>
                                      <m:eqArrPr>
                                        <m:ctrlP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eqArrP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𝒃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𝟏𝟏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、、、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𝟏𝟏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2400" b="1" dirty="0">
                                                <a:latin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𝟏𝟐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𝒃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𝟐𝟏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、、、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𝟐𝟏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sup>
                                            </m:sSubSup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altLang="zh-TW" sz="2400" b="1" dirty="0">
                                                <a:latin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+</m:t>
                                                </m:r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𝟐𝟐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𝒃</m:t>
                                        </m:r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、、、</m:t>
                                        </m:r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</m:sup>
                                        </m:sSubSup>
                                        <m:r>
                                          <m:rPr>
                                            <m:nor/>
                                          </m:rPr>
                                          <a:rPr lang="en-US" altLang="zh-TW" sz="2400" b="1" dirty="0">
                                            <a:latin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𝟑𝟐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𝒃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𝑲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𝑲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zh-TW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、、、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𝑲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en-US" altLang="zh-TW" sz="2400" b="1" dirty="0">
                                    <a:latin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𝑲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altLang="zh-TW" sz="2400" b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   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8" y="693624"/>
                <a:ext cx="11482939" cy="2126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55427" y="5742538"/>
                <a:ext cx="8723697" cy="471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預估值矩陣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2400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] </a:t>
                </a:r>
                <a:r>
                  <a:rPr lang="en-US" altLang="zh-TW" sz="2400" b="1" dirty="0" smtClean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=G([</a:t>
                </a: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特徵資料矩陣</a:t>
                </a:r>
                <a:r>
                  <a:rPr lang="en-US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X]</a:t>
                </a:r>
                <a14:m>
                  <m:oMath xmlns:m="http://schemas.openxmlformats.org/officeDocument/2006/math">
                    <m:r>
                      <a:rPr lang="en-US" altLang="zh-TW" sz="2400" b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400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權重矩陣</a:t>
                </a:r>
                <a:r>
                  <a:rPr lang="en-US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W]+</a:t>
                </a: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偏值</a:t>
                </a:r>
                <a:r>
                  <a:rPr lang="en-US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b</a:t>
                </a:r>
                <a:r>
                  <a:rPr lang="en-US" altLang="zh-TW" sz="2400" b="1" dirty="0" smtClean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27" y="5742538"/>
                <a:ext cx="8723697" cy="471539"/>
              </a:xfrm>
              <a:prstGeom prst="rect">
                <a:avLst/>
              </a:prstGeom>
              <a:blipFill>
                <a:blip r:embed="rId3"/>
                <a:stretch>
                  <a:fillRect l="-1048"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>
            <a:off x="2813127" y="3439828"/>
            <a:ext cx="0" cy="16560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289645" y="3482999"/>
            <a:ext cx="492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樣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本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數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Ｋ</a:t>
            </a:r>
            <a:endParaRPr lang="en-US" altLang="zh-TW" sz="2400" b="1" dirty="0" smtClean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3020920" y="3262978"/>
            <a:ext cx="44001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183694" y="2770536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</a:rPr>
              <a:t>特徵</a:t>
            </a:r>
            <a:r>
              <a:rPr lang="zh-TW" altLang="en-US" sz="2400" b="1" dirty="0" smtClean="0">
                <a:solidFill>
                  <a:schemeClr val="accent1"/>
                </a:solidFill>
              </a:rPr>
              <a:t>數量ｎ</a:t>
            </a:r>
            <a:r>
              <a:rPr lang="en-US" altLang="zh-TW" sz="2400" b="1" dirty="0" smtClean="0">
                <a:solidFill>
                  <a:schemeClr val="accent1"/>
                </a:solidFill>
              </a:rPr>
              <a:t>+1</a:t>
            </a:r>
            <a:endParaRPr lang="zh-TW" altLang="en-US" sz="24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1093206" y="3232201"/>
                <a:ext cx="8206284" cy="2219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zh-TW" sz="2400" b="1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r>
                        <a:rPr lang="en-US" altLang="zh-TW" sz="2400" b="1" i="1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𝑮</m:t>
                      </m:r>
                      <m:d>
                        <m:d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     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𝟏𝟐</m:t>
                                              </m:r>
                                            </m:sub>
                                            <m:sup/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𝟐𝟐</m:t>
                                              </m:r>
                                            </m:sub>
                                            <m:sup/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𝟑𝟐</m:t>
                                              </m:r>
                                            </m:sub>
                                            <m:sup/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𝒏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  <m:sup/>
                                          </m:sSubSup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TW" altLang="zh-TW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2400" b="1" i="1">
                                                        <a:latin typeface="Cambria Math" panose="02040503050406030204" pitchFamily="18" charset="0"/>
                                                        <a:ea typeface="微軟正黑體" panose="020B0604030504040204" pitchFamily="34" charset="-120"/>
                                                        <a:cs typeface="Times New Roman" panose="02020603050405020304" pitchFamily="18" charset="0"/>
                                                      </a:rPr>
                                                      <m:t>𝒘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2400" b="1" i="1">
                                                        <a:latin typeface="Cambria Math" panose="02040503050406030204" pitchFamily="18" charset="0"/>
                                                        <a:ea typeface="微軟正黑體" panose="020B0604030504040204" pitchFamily="34" charset="-12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TW" altLang="zh-TW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2400" b="1" i="1">
                                                        <a:latin typeface="Cambria Math" panose="02040503050406030204" pitchFamily="18" charset="0"/>
                                                        <a:ea typeface="微軟正黑體" panose="020B0604030504040204" pitchFamily="34" charset="-120"/>
                                                        <a:cs typeface="Times New Roman" panose="02020603050405020304" pitchFamily="18" charset="0"/>
                                                      </a:rPr>
                                                      <m:t>𝒘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2400" b="1" i="1">
                                                        <a:latin typeface="Cambria Math" panose="02040503050406030204" pitchFamily="18" charset="0"/>
                                                        <a:ea typeface="微軟正黑體" panose="020B0604030504040204" pitchFamily="34" charset="-12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zh-TW" altLang="zh-TW" sz="2400" b="1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2400" b="1" i="1">
                                                        <a:latin typeface="Cambria Math" panose="02040503050406030204" pitchFamily="18" charset="0"/>
                                                        <a:ea typeface="微軟正黑體" panose="020B0604030504040204" pitchFamily="34" charset="-120"/>
                                                        <a:cs typeface="Times New Roman" panose="02020603050405020304" pitchFamily="18" charset="0"/>
                                                      </a:rPr>
                                                      <m:t>𝒘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2400" b="1" i="1">
                                                        <a:latin typeface="Cambria Math" panose="02040503050406030204" pitchFamily="18" charset="0"/>
                                                        <a:ea typeface="微軟正黑體" panose="020B0604030504040204" pitchFamily="34" charset="-12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𝟑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eqAr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206" y="3232201"/>
                <a:ext cx="8206284" cy="2219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8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5" name="Google Shape;675;p49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272469" y="2605714"/>
                <a:ext cx="1705210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469" y="2605714"/>
                <a:ext cx="1705210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04931" y="920200"/>
            <a:ext cx="868155" cy="55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04931" y="1562576"/>
                <a:ext cx="868155" cy="550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1562576"/>
                <a:ext cx="868155" cy="550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弧 8"/>
          <p:cNvSpPr/>
          <p:nvPr/>
        </p:nvSpPr>
        <p:spPr>
          <a:xfrm>
            <a:off x="1049380" y="1336253"/>
            <a:ext cx="330506" cy="1937622"/>
          </a:xfrm>
          <a:prstGeom prst="rightBrace">
            <a:avLst/>
          </a:prstGeom>
          <a:ln w="952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766576" y="2083959"/>
                <a:ext cx="568485" cy="55084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576" y="2083959"/>
                <a:ext cx="568485" cy="550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1233371" y="2083959"/>
            <a:ext cx="568485" cy="5508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L</a:t>
            </a:r>
            <a:endParaRPr lang="zh-TW" altLang="en-US" sz="2800" dirty="0"/>
          </a:p>
        </p:txBody>
      </p:sp>
      <p:cxnSp>
        <p:nvCxnSpPr>
          <p:cNvPr id="14" name="直線單箭頭接點 13"/>
          <p:cNvCxnSpPr>
            <a:stCxn id="9" idx="1"/>
            <a:endCxn id="28" idx="1"/>
          </p:cNvCxnSpPr>
          <p:nvPr/>
        </p:nvCxnSpPr>
        <p:spPr>
          <a:xfrm>
            <a:off x="1379886" y="2305064"/>
            <a:ext cx="6386690" cy="54317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295317" y="1386364"/>
                <a:ext cx="6471259" cy="4936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400" b="1" i="1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2400" b="1" i="1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sSubSup>
                        <m:sSubSupPr>
                          <m:ctrlPr>
                            <a:rPr lang="zh-TW" altLang="zh-TW" sz="24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zh-TW" altLang="zh-TW" sz="2400" b="1" i="1" spc="-100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、</m:t>
                      </m:r>
                      <m:r>
                        <a:rPr lang="zh-TW" altLang="zh-TW" sz="2400" b="1" i="1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、</m:t>
                      </m:r>
                      <m:r>
                        <a:rPr lang="en-US" altLang="zh-TW" sz="2400" b="1" i="1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sSubSup>
                        <m:sSubSupPr>
                          <m:ctrlPr>
                            <a:rPr lang="zh-TW" altLang="zh-TW" sz="24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altLang="zh-TW" sz="2400" b="1" spc="-100" dirty="0">
                          <a:latin typeface="微軟正黑體" panose="020B0604030504040204" pitchFamily="34" charset="-12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TW" sz="2400" spc="-1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17" y="1386364"/>
                <a:ext cx="6471259" cy="4936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/>
          <p:cNvCxnSpPr>
            <a:stCxn id="28" idx="3"/>
            <a:endCxn id="30" idx="1"/>
          </p:cNvCxnSpPr>
          <p:nvPr/>
        </p:nvCxnSpPr>
        <p:spPr>
          <a:xfrm>
            <a:off x="8335061" y="2359381"/>
            <a:ext cx="2898310" cy="0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7004445" y="2432518"/>
                <a:ext cx="5609049" cy="113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TW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TW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2432518"/>
                <a:ext cx="5609049" cy="11380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398378" y="2623956"/>
                <a:ext cx="1376659" cy="801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378" y="2623956"/>
                <a:ext cx="1376659" cy="801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3" name="文字方塊 672"/>
          <p:cNvSpPr txBox="1"/>
          <p:nvPr/>
        </p:nvSpPr>
        <p:spPr>
          <a:xfrm>
            <a:off x="2662156" y="27980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04931" y="2197512"/>
                <a:ext cx="868155" cy="550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2197512"/>
                <a:ext cx="868155" cy="5508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7884795" y="1119285"/>
                <a:ext cx="4307205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smtClean="0">
                          <a:latin typeface="Cambria Math" panose="02040503050406030204" pitchFamily="18" charset="0"/>
                          <a:cs typeface="MS Gothic" panose="020B0609070205080204" pitchFamily="49" charset="-128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zh-TW" sz="2400">
                          <a:latin typeface="微軟正黑體" panose="020B0604030504040204" pitchFamily="34" charset="-120"/>
                          <a:cs typeface="MS Gothic" panose="020B0609070205080204" pitchFamily="49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TW" sz="2400">
                              <a:latin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𝒍𝒏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795" y="1119285"/>
                <a:ext cx="4307205" cy="11380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951453" y="27980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654566" y="2580328"/>
                <a:ext cx="1705210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566" y="2580328"/>
                <a:ext cx="1705210" cy="8550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860199" y="4706377"/>
                <a:ext cx="2306978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199" y="4706377"/>
                <a:ext cx="2306978" cy="11380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619573" y="3562632"/>
                <a:ext cx="3109762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TW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573" y="3562632"/>
                <a:ext cx="3109762" cy="11380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04931" y="3172808"/>
                <a:ext cx="878241" cy="550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3172808"/>
                <a:ext cx="878241" cy="550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1379886" y="3798424"/>
                <a:ext cx="1705210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86" y="3798424"/>
                <a:ext cx="1705210" cy="8550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/>
          <p:cNvSpPr txBox="1"/>
          <p:nvPr/>
        </p:nvSpPr>
        <p:spPr>
          <a:xfrm>
            <a:off x="3000599" y="40216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454256" y="3798424"/>
                <a:ext cx="2019399" cy="856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/>
                      </m:sSubSup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256" y="3798424"/>
                <a:ext cx="2019399" cy="85690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41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5" name="Google Shape;675;p49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3048000" y="113516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457200" algn="l"/>
              </a:tabLst>
            </a:pP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 </a:t>
            </a:r>
            <a:endParaRPr lang="zh-TW" alt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9671" y="616284"/>
                <a:ext cx="10071234" cy="586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、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TW" altLang="en-US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TW" altLang="en-US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、、、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TW" altLang="zh-TW" sz="2400" b="1" kern="10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和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zh-TW" altLang="en-US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、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</a:t>
                </a:r>
                <a:r>
                  <a:rPr lang="zh-TW" altLang="en-US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梯度下降</a:t>
                </a:r>
                <a:r>
                  <a:rPr lang="zh-TW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修正</a:t>
                </a:r>
                <a:r>
                  <a:rPr lang="zh-TW" altLang="zh-TW" sz="2400" b="1" kern="100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方程式為</a:t>
                </a:r>
                <a:r>
                  <a:rPr lang="zh-TW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</a:t>
                </a:r>
                <a:endParaRPr lang="zh-TW" altLang="zh-TW" sz="12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1" y="616284"/>
                <a:ext cx="10071234" cy="586379"/>
              </a:xfrm>
              <a:prstGeom prst="rect">
                <a:avLst/>
              </a:prstGeom>
              <a:blipFill>
                <a:blip r:embed="rId3"/>
                <a:stretch>
                  <a:fillRect l="-786" b="-229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9062" y="1245097"/>
                <a:ext cx="4844596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62" y="1245097"/>
                <a:ext cx="4844596" cy="1138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802956" y="1212496"/>
                <a:ext cx="6116483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956" y="1212496"/>
                <a:ext cx="6116483" cy="1138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09062" y="2323246"/>
                <a:ext cx="6167779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62" y="2323246"/>
                <a:ext cx="6167779" cy="11380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5303230" y="16066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623208" y="2631039"/>
            <a:ext cx="2184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、、、</a:t>
            </a:r>
            <a:endParaRPr lang="zh-TW" altLang="en-US" sz="2800" b="1" dirty="0"/>
          </a:p>
          <a:p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73101" y="3603346"/>
                <a:ext cx="6345712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kern="100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01" y="3603346"/>
                <a:ext cx="6345712" cy="11380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73101" y="4891880"/>
                <a:ext cx="7410105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kern="100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en-US" altLang="zh-TW" sz="2400" b="1" i="1" kern="100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2400" b="1" i="1" kern="100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/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01" y="4891880"/>
                <a:ext cx="7410105" cy="11380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77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9" name="Google Shape;929;p6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0" name="Google Shape;930;p68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1" name="Google Shape;931;p68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2" name="Google Shape;932;p68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3" name="Google Shape;933;p68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4" name="Google Shape;934;p68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04931" y="697546"/>
                <a:ext cx="11982685" cy="5144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1938" indent="-261938"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/>
                  <a:t>梯度下降更新迴歸係數以矩陣運算：</a:t>
                </a:r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TW" sz="2400" b="1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zh-TW" altLang="zh-TW" sz="2400" b="1" dirty="0"/>
                  <a:t>－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  <m:t>、、</m:t>
                                  </m:r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sub>
                                    <m:sup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zh-TW" sz="24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  <m:t>、、</m:t>
                                  </m:r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sub>
                                  </m:s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  <m:sup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bSup>
                            <m: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</m:sub>
                              <m:sup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b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𝟑𝟏</m:t>
                                </m:r>
                              </m:sub>
                              <m:sup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b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  <m:t>、、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bSup>
                          </m:e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  <m:sup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bSup>
                            <m: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</m:sub>
                              <m:sup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b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𝟑𝟏</m:t>
                                </m:r>
                              </m:sub>
                              <m:sup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bSup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  <m:t>、、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Sup>
                              <m:sSubSupPr>
                                <m:ctrlP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  <m:t>、、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TW" sz="2400" b="1" dirty="0"/>
                  <a:t/>
                </a:r>
                <a:br>
                  <a:rPr lang="en-US" altLang="zh-TW" sz="2400" b="1" dirty="0"/>
                </a:br>
                <a:endParaRPr lang="en-US" altLang="zh-TW" sz="800" b="1" i="0" dirty="0" smtClean="0">
                  <a:latin typeface="Cambria Math" panose="02040503050406030204" pitchFamily="18" charset="0"/>
                </a:endParaRPr>
              </a:p>
              <a:p>
                <a:pPr marL="261938" indent="-261938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zh-TW" altLang="zh-TW" sz="2400" b="1" dirty="0"/>
                  <a:t>－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  <m:sSup>
                      <m:s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𝟏𝟐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𝟐𝟐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𝟑𝟐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𝑲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𝑲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𝑲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𝑲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𝑲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/>
                                        </m:sSubSup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TW" sz="2400" b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697546"/>
                <a:ext cx="11982685" cy="5144998"/>
              </a:xfrm>
              <a:prstGeom prst="rect">
                <a:avLst/>
              </a:prstGeom>
              <a:blipFill>
                <a:blip r:embed="rId3"/>
                <a:stretch>
                  <a:fillRect l="-661" t="-8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4931" y="5804986"/>
                <a:ext cx="9222396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en-US" altLang="zh-TW" sz="2400" b="1" dirty="0" smtClean="0"/>
                  <a:t>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TW" sz="2400" b="1" dirty="0"/>
                  <a:t>]  </a:t>
                </a:r>
                <a:r>
                  <a:rPr lang="en-US" altLang="zh-TW" sz="2400" b="1" dirty="0" smtClean="0"/>
                  <a:t>=   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TW" sz="2400" b="1" dirty="0"/>
                  <a:t>] </a:t>
                </a:r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altLang="zh-TW" sz="2400" b="1" dirty="0"/>
                  <a:t>[</a:t>
                </a:r>
                <a:r>
                  <a:rPr lang="zh-TW" altLang="zh-TW" sz="2400" b="1" dirty="0"/>
                  <a:t>矩陣</a:t>
                </a:r>
                <a:r>
                  <a:rPr lang="en-US" altLang="zh-TW" sz="2400" b="1" dirty="0"/>
                  <a:t>X]</a:t>
                </a:r>
                <a:r>
                  <a:rPr lang="en-US" altLang="zh-TW" sz="2400" b="1" baseline="30000" dirty="0"/>
                  <a:t>T</a:t>
                </a:r>
                <a14:m>
                  <m:oMath xmlns:m="http://schemas.openxmlformats.org/officeDocument/2006/math">
                    <m:r>
                      <a:rPr lang="en-US" altLang="zh-TW" sz="2400" b="1" baseline="3000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TW" sz="2400" b="1">
                        <a:latin typeface="Cambria Math" panose="02040503050406030204" pitchFamily="18" charset="0"/>
                      </a:rPr>
                      <m:t>×  </m:t>
                    </m:r>
                  </m:oMath>
                </a14:m>
                <a:r>
                  <a:rPr lang="en-US" altLang="zh-TW" sz="2400" b="1" dirty="0" smtClean="0"/>
                  <a:t>(  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2400" b="1" dirty="0"/>
                  <a:t>]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2400" b="1" dirty="0"/>
                  <a:t>[</a:t>
                </a:r>
                <a:r>
                  <a:rPr lang="zh-TW" altLang="zh-TW" sz="2400" b="1" dirty="0"/>
                  <a:t>矩陣</a:t>
                </a:r>
                <a:r>
                  <a:rPr lang="en-US" altLang="zh-TW" sz="2400" b="1" dirty="0"/>
                  <a:t>Y</a:t>
                </a:r>
                <a:r>
                  <a:rPr lang="en-US" altLang="zh-TW" sz="2400" b="1" dirty="0" smtClean="0"/>
                  <a:t>]  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1" y="5804986"/>
                <a:ext cx="9222396" cy="471539"/>
              </a:xfrm>
              <a:prstGeom prst="rect">
                <a:avLst/>
              </a:prstGeom>
              <a:blipFill>
                <a:blip r:embed="rId4"/>
                <a:stretch>
                  <a:fillRect l="-859" t="-7692" r="-132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99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Google Shape;355;p23"/>
          <p:cNvSpPr/>
          <p:nvPr/>
        </p:nvSpPr>
        <p:spPr>
          <a:xfrm>
            <a:off x="3560065" y="119044"/>
            <a:ext cx="8385192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邏輯迴歸做二元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決策邊界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27655"/>
              <a:ext cx="3642609" cy="6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2-3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32229" y="858913"/>
            <a:ext cx="113066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實驗目的：以不同次方的曲線做分類的決策邊界。</a:t>
            </a:r>
            <a:endParaRPr lang="zh-TW" altLang="zh-TW" sz="2400" dirty="0"/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觀察重點：</a:t>
            </a:r>
            <a:endParaRPr lang="zh-TW" altLang="zh-TW" sz="2400" dirty="0"/>
          </a:p>
          <a:p>
            <a:pPr lvl="3"/>
            <a:r>
              <a:rPr lang="en-US" altLang="zh-TW" sz="2400" b="1" dirty="0" smtClean="0"/>
              <a:t>    </a:t>
            </a:r>
            <a:r>
              <a:rPr lang="en-US" altLang="zh-TW" sz="2400" b="1" dirty="0" smtClean="0">
                <a:sym typeface="Wingdings" panose="05000000000000000000" pitchFamily="2" charset="2"/>
              </a:rPr>
              <a:t></a:t>
            </a:r>
            <a:r>
              <a:rPr lang="zh-TW" altLang="zh-TW" sz="2400" b="1" dirty="0" smtClean="0"/>
              <a:t>逐漸</a:t>
            </a:r>
            <a:r>
              <a:rPr lang="zh-TW" altLang="zh-TW" sz="2400" b="1" dirty="0"/>
              <a:t>調高迴歸模型函數的次方：</a:t>
            </a:r>
            <a:endParaRPr lang="zh-TW" altLang="zh-TW" sz="2400" dirty="0"/>
          </a:p>
          <a:p>
            <a:pPr lvl="3"/>
            <a:r>
              <a:rPr lang="en-US" altLang="zh-TW" sz="2400" b="1" dirty="0" smtClean="0"/>
              <a:t>       </a:t>
            </a:r>
            <a:r>
              <a:rPr lang="en-US" altLang="zh-TW" sz="2400" b="1" dirty="0" smtClean="0">
                <a:sym typeface="Wingdings" panose="05000000000000000000" pitchFamily="2" charset="2"/>
              </a:rPr>
              <a:t></a:t>
            </a:r>
            <a:r>
              <a:rPr lang="zh-TW" altLang="zh-TW" sz="2400" b="1" dirty="0" smtClean="0"/>
              <a:t>觀察</a:t>
            </a:r>
            <a:r>
              <a:rPr lang="zh-TW" altLang="zh-TW" sz="2400" b="1" dirty="0"/>
              <a:t>迴歸函數圖和訓練集資料、驗證集資料間的分佈變化。</a:t>
            </a:r>
            <a:endParaRPr lang="zh-TW" altLang="zh-TW" sz="2400" dirty="0"/>
          </a:p>
          <a:p>
            <a:pPr lvl="3"/>
            <a:r>
              <a:rPr lang="en-US" altLang="zh-TW" sz="2400" b="1" dirty="0"/>
              <a:t> </a:t>
            </a:r>
            <a:r>
              <a:rPr lang="en-US" altLang="zh-TW" sz="2400" b="1" dirty="0" smtClean="0"/>
              <a:t>      </a:t>
            </a:r>
            <a:r>
              <a:rPr lang="en-US" altLang="zh-TW" sz="2400" b="1" dirty="0" smtClean="0">
                <a:sym typeface="Wingdings" panose="05000000000000000000" pitchFamily="2" charset="2"/>
              </a:rPr>
              <a:t></a:t>
            </a:r>
            <a:r>
              <a:rPr lang="zh-TW" altLang="zh-TW" sz="2400" b="1" dirty="0" smtClean="0"/>
              <a:t>比較</a:t>
            </a:r>
            <a:r>
              <a:rPr lang="zh-TW" altLang="zh-TW" sz="2400" b="1" dirty="0"/>
              <a:t>由迴歸函數算出來訓練集資料、驗證集資料的平均損失值的差距。</a:t>
            </a:r>
            <a:endParaRPr lang="zh-TW" altLang="zh-TW" sz="2400" dirty="0"/>
          </a:p>
          <a:p>
            <a:pPr lvl="1"/>
            <a:r>
              <a:rPr lang="en-US" altLang="zh-TW" sz="2400" b="1" dirty="0" smtClean="0">
                <a:sym typeface="Wingdings" panose="05000000000000000000" pitchFamily="2" charset="2"/>
              </a:rPr>
              <a:t>    </a:t>
            </a:r>
            <a:r>
              <a:rPr lang="zh-TW" altLang="zh-TW" sz="2400" b="1" dirty="0" smtClean="0"/>
              <a:t>逐漸</a:t>
            </a:r>
            <a:r>
              <a:rPr lang="zh-TW" altLang="zh-TW" sz="2400" b="1" dirty="0"/>
              <a:t>增加模型訓練的次數：</a:t>
            </a:r>
            <a:endParaRPr lang="zh-TW" altLang="zh-TW" sz="2400" dirty="0"/>
          </a:p>
          <a:p>
            <a:pPr lvl="2"/>
            <a:r>
              <a:rPr lang="en-US" altLang="zh-TW" sz="2400" b="1" dirty="0" smtClean="0">
                <a:sym typeface="Wingdings" panose="05000000000000000000" pitchFamily="2" charset="2"/>
              </a:rPr>
              <a:t>       </a:t>
            </a:r>
            <a:r>
              <a:rPr lang="zh-TW" altLang="zh-TW" sz="2400" b="1" dirty="0" smtClean="0"/>
              <a:t>觀察</a:t>
            </a:r>
            <a:r>
              <a:rPr lang="zh-TW" altLang="zh-TW" sz="2400" b="1" dirty="0"/>
              <a:t>迴歸函數圖和訓練集資料、驗證集資料間的分佈變化。</a:t>
            </a:r>
            <a:endParaRPr lang="zh-TW" altLang="zh-TW" sz="2400" dirty="0"/>
          </a:p>
          <a:p>
            <a:pPr lvl="2"/>
            <a:r>
              <a:rPr lang="en-US" altLang="zh-TW" sz="2400" b="1" dirty="0" smtClean="0">
                <a:sym typeface="Wingdings" panose="05000000000000000000" pitchFamily="2" charset="2"/>
              </a:rPr>
              <a:t>       </a:t>
            </a:r>
            <a:r>
              <a:rPr lang="zh-TW" altLang="zh-TW" sz="2400" b="1" dirty="0" smtClean="0"/>
              <a:t>比較</a:t>
            </a:r>
            <a:r>
              <a:rPr lang="zh-TW" altLang="zh-TW" sz="2400" b="1" dirty="0"/>
              <a:t>由迴歸函數算出來訓練集資料、驗證集資料的平均損失值的差距。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73750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Google Shape;355;p23"/>
          <p:cNvSpPr/>
          <p:nvPr/>
        </p:nvSpPr>
        <p:spPr>
          <a:xfrm>
            <a:off x="3560065" y="119044"/>
            <a:ext cx="8385192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承實作</a:t>
            </a:r>
            <a:r>
              <a:rPr lang="x-none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，利用邏輯迴歸做二元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決策邊界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27655"/>
              <a:ext cx="3642609" cy="6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2-3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42" y="759006"/>
            <a:ext cx="9920501" cy="54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分類的過度擬合</a:t>
            </a:r>
            <a:endParaRPr sz="4800" b="1" dirty="0">
              <a:solidFill>
                <a:srgbClr val="2D4358"/>
              </a:solidFill>
              <a:latin typeface="Microsoft JhengHei"/>
              <a:ea typeface="Microsoft JhengHei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5149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/>
          </p:nvPr>
        </p:nvGraphicFramePr>
        <p:xfrm>
          <a:off x="276073" y="3964949"/>
          <a:ext cx="8669337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1" name="文件" r:id="rId3" imgW="4831140" imgH="1282677" progId="Word.Document.12">
                  <p:embed/>
                </p:oleObj>
              </mc:Choice>
              <mc:Fallback>
                <p:oleObj name="文件" r:id="rId3" imgW="4831140" imgH="1282677" progId="Word.Document.12">
                  <p:embed/>
                  <p:pic>
                    <p:nvPicPr>
                      <p:cNvPr id="5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73" y="3964949"/>
                        <a:ext cx="8669337" cy="2219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群組 7"/>
          <p:cNvGrpSpPr/>
          <p:nvPr/>
        </p:nvGrpSpPr>
        <p:grpSpPr>
          <a:xfrm>
            <a:off x="104933" y="122835"/>
            <a:ext cx="5273183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自然對數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ln(nature log)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28929" y="779955"/>
                <a:ext cx="11734141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一般以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為底對數函數是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𝒍𝒐𝒈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𝟏𝟎</m:t>
                        </m:r>
                      </m:sub>
                    </m:sSub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𝒙</m:t>
                    </m:r>
                  </m:oMath>
                </a14:m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，簡寫為</a:t>
                </a:r>
                <a14:m>
                  <m:oMath xmlns:m="http://schemas.openxmlformats.org/officeDocument/2006/math"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𝒍𝒐𝒈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𝐱</m:t>
                    </m:r>
                  </m:oMath>
                </a14:m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zh-TW" altLang="en-US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用來求出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</a:t>
                </a:r>
                <a:r>
                  <a:rPr lang="en-US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的多少次方。</a:t>
                </a:r>
                <a:r>
                  <a:rPr lang="en-US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例：</a:t>
                </a:r>
                <a:r>
                  <a:rPr lang="en-US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𝟏𝟎</m:t>
                        </m:r>
                      </m:e>
                      <m:sup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𝒂</m:t>
                        </m:r>
                      </m:sup>
                    </m:sSup>
                  </m:oMath>
                </a14:m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</a:t>
                </a:r>
                <a:r>
                  <a:rPr lang="en-US" altLang="zh-TW" sz="2400" b="1" kern="100" dirty="0"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𝒍𝒐𝒈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𝐱</m:t>
                    </m:r>
                  </m:oMath>
                </a14:m>
                <a:r>
                  <a:rPr lang="en-US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=a</a:t>
                </a: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en-US" altLang="zh-TW" sz="2400" b="1" kern="1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若是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以自然指數為底的對數是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𝒍𝒐𝒈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𝒆</m:t>
                        </m:r>
                      </m:sub>
                    </m:sSub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𝒙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𝒍𝒏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⁡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𝒙</m:t>
                    </m:r>
                  </m:oMath>
                </a14:m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zh-TW" altLang="en-US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用來求出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</a:t>
                </a:r>
                <a:r>
                  <a:rPr lang="en-US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zh-TW" altLang="en-US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多少次</a:t>
                </a:r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方，</a:t>
                </a: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這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就是自然對數</a:t>
                </a: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例</a:t>
                </a:r>
                <a:r>
                  <a:rPr lang="zh-TW" altLang="en-US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𝒆</m:t>
                        </m:r>
                      </m:e>
                      <m:sup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𝒂</m:t>
                        </m:r>
                      </m:sup>
                    </m:sSup>
                  </m:oMath>
                </a14:m>
                <a:r>
                  <a:rPr lang="zh-TW" altLang="en-US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</a:t>
                </a:r>
                <a14:m>
                  <m:oMath xmlns:m="http://schemas.openxmlformats.org/officeDocument/2006/math"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𝒍𝒏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⁡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𝒙</m:t>
                    </m:r>
                  </m:oMath>
                </a14:m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=a</a:t>
                </a: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自然對數的導函數，設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y=f(x)=</a:t>
                </a:r>
                <a14:m>
                  <m:oMath xmlns:m="http://schemas.openxmlformats.org/officeDocument/2006/math"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𝒍𝒏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29" y="779955"/>
                <a:ext cx="11734141" cy="3046988"/>
              </a:xfrm>
              <a:prstGeom prst="rect">
                <a:avLst/>
              </a:prstGeom>
              <a:blipFill>
                <a:blip r:embed="rId5"/>
                <a:stretch>
                  <a:fillRect l="-728" t="-1400" b="-3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979409" y="3201768"/>
                <a:ext cx="2333139" cy="793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𝐝𝐲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𝐝𝐱</m:t>
                          </m:r>
                        </m:den>
                      </m:f>
                      <m:r>
                        <a:rPr lang="en-US" altLang="zh-TW" sz="2400" b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𝐝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𝒍𝒏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⁡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𝐝𝐱</m:t>
                          </m:r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09" y="3201768"/>
                <a:ext cx="2333139" cy="793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00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手繪多邊形 26"/>
          <p:cNvSpPr/>
          <p:nvPr/>
        </p:nvSpPr>
        <p:spPr>
          <a:xfrm>
            <a:off x="8368937" y="3183895"/>
            <a:ext cx="2952206" cy="2349059"/>
          </a:xfrm>
          <a:custGeom>
            <a:avLst/>
            <a:gdLst>
              <a:gd name="connsiteX0" fmla="*/ 0 w 2952206"/>
              <a:gd name="connsiteY0" fmla="*/ 1373267 h 2349059"/>
              <a:gd name="connsiteX1" fmla="*/ 174172 w 2952206"/>
              <a:gd name="connsiteY1" fmla="*/ 2104787 h 2349059"/>
              <a:gd name="connsiteX2" fmla="*/ 374469 w 2952206"/>
              <a:gd name="connsiteY2" fmla="*/ 1660650 h 2349059"/>
              <a:gd name="connsiteX3" fmla="*/ 531223 w 2952206"/>
              <a:gd name="connsiteY3" fmla="*/ 1643233 h 2349059"/>
              <a:gd name="connsiteX4" fmla="*/ 888274 w 2952206"/>
              <a:gd name="connsiteY4" fmla="*/ 2069953 h 2349059"/>
              <a:gd name="connsiteX5" fmla="*/ 1227909 w 2952206"/>
              <a:gd name="connsiteY5" fmla="*/ 2348627 h 2349059"/>
              <a:gd name="connsiteX6" fmla="*/ 1419497 w 2952206"/>
              <a:gd name="connsiteY6" fmla="*/ 2008993 h 2349059"/>
              <a:gd name="connsiteX7" fmla="*/ 1576252 w 2952206"/>
              <a:gd name="connsiteY7" fmla="*/ 1538730 h 2349059"/>
              <a:gd name="connsiteX8" fmla="*/ 1968137 w 2952206"/>
              <a:gd name="connsiteY8" fmla="*/ 1416810 h 2349059"/>
              <a:gd name="connsiteX9" fmla="*/ 2142309 w 2952206"/>
              <a:gd name="connsiteY9" fmla="*/ 903004 h 2349059"/>
              <a:gd name="connsiteX10" fmla="*/ 2464526 w 2952206"/>
              <a:gd name="connsiteY10" fmla="*/ 14730 h 2349059"/>
              <a:gd name="connsiteX11" fmla="*/ 2952206 w 2952206"/>
              <a:gd name="connsiteY11" fmla="*/ 432741 h 234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2206" h="2349059">
                <a:moveTo>
                  <a:pt x="0" y="1373267"/>
                </a:moveTo>
                <a:cubicBezTo>
                  <a:pt x="55880" y="1715078"/>
                  <a:pt x="111761" y="2056890"/>
                  <a:pt x="174172" y="2104787"/>
                </a:cubicBezTo>
                <a:cubicBezTo>
                  <a:pt x="236583" y="2152684"/>
                  <a:pt x="314960" y="1737576"/>
                  <a:pt x="374469" y="1660650"/>
                </a:cubicBezTo>
                <a:cubicBezTo>
                  <a:pt x="433978" y="1583724"/>
                  <a:pt x="445589" y="1575016"/>
                  <a:pt x="531223" y="1643233"/>
                </a:cubicBezTo>
                <a:cubicBezTo>
                  <a:pt x="616857" y="1711450"/>
                  <a:pt x="772160" y="1952387"/>
                  <a:pt x="888274" y="2069953"/>
                </a:cubicBezTo>
                <a:cubicBezTo>
                  <a:pt x="1004388" y="2187519"/>
                  <a:pt x="1139372" y="2358787"/>
                  <a:pt x="1227909" y="2348627"/>
                </a:cubicBezTo>
                <a:cubicBezTo>
                  <a:pt x="1316446" y="2338467"/>
                  <a:pt x="1361440" y="2143976"/>
                  <a:pt x="1419497" y="2008993"/>
                </a:cubicBezTo>
                <a:cubicBezTo>
                  <a:pt x="1477554" y="1874010"/>
                  <a:pt x="1484812" y="1637427"/>
                  <a:pt x="1576252" y="1538730"/>
                </a:cubicBezTo>
                <a:cubicBezTo>
                  <a:pt x="1667692" y="1440033"/>
                  <a:pt x="1873794" y="1522764"/>
                  <a:pt x="1968137" y="1416810"/>
                </a:cubicBezTo>
                <a:cubicBezTo>
                  <a:pt x="2062480" y="1310856"/>
                  <a:pt x="2059578" y="1136684"/>
                  <a:pt x="2142309" y="903004"/>
                </a:cubicBezTo>
                <a:cubicBezTo>
                  <a:pt x="2225041" y="669324"/>
                  <a:pt x="2329543" y="93107"/>
                  <a:pt x="2464526" y="14730"/>
                </a:cubicBezTo>
                <a:cubicBezTo>
                  <a:pt x="2599509" y="-63647"/>
                  <a:pt x="2775857" y="184547"/>
                  <a:pt x="2952206" y="43274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4" name="Google Shape;954;p7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55" name="Google Shape;955;p70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6" name="Google Shape;956;p70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7" name="Google Shape;957;p70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8" name="Google Shape;958;p70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9" name="Google Shape;959;p70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04931" y="122835"/>
            <a:ext cx="5571969" cy="560398"/>
            <a:chOff x="104931" y="122092"/>
            <a:chExt cx="4166445" cy="659567"/>
          </a:xfrm>
        </p:grpSpPr>
        <p:sp>
          <p:nvSpPr>
            <p:cNvPr id="14" name="綵帶 (向上) 13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</a:rPr>
                <a:t>過度擬合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Over</a:t>
              </a:r>
              <a:r>
                <a:rPr lang="zh-TW" alt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fitting</a:t>
              </a:r>
              <a:endParaRPr lang="en-US" altLang="zh-TW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64081" y="759758"/>
            <a:ext cx="1189656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2400" b="1" dirty="0"/>
              <a:t>多項式函數的特性是次方越高，轉折點</a:t>
            </a:r>
            <a:r>
              <a:rPr lang="en-US" altLang="zh-TW" sz="2400" b="1" dirty="0"/>
              <a:t>(</a:t>
            </a:r>
            <a:r>
              <a:rPr lang="zh-TW" altLang="zh-TW" sz="2400" b="1" dirty="0"/>
              <a:t>微分為零的位置</a:t>
            </a:r>
            <a:r>
              <a:rPr lang="en-US" altLang="zh-TW" sz="2400" b="1" dirty="0"/>
              <a:t>)</a:t>
            </a:r>
            <a:r>
              <a:rPr lang="zh-TW" altLang="zh-TW" sz="2400" b="1" dirty="0"/>
              <a:t>越多，越容易擬合訓練數據的分佈，損失函數會變很小。</a:t>
            </a:r>
            <a:endParaRPr lang="zh-TW" altLang="zh-TW" sz="2400" dirty="0"/>
          </a:p>
          <a:p>
            <a:r>
              <a:rPr lang="zh-TW" altLang="zh-TW" sz="2400" b="1" dirty="0"/>
              <a:t>例：</a:t>
            </a:r>
            <a:r>
              <a:rPr lang="en-US" altLang="zh-TW" sz="2400" b="1" dirty="0"/>
              <a:t>3</a:t>
            </a:r>
            <a:r>
              <a:rPr lang="zh-TW" altLang="zh-TW" sz="2400" b="1" dirty="0"/>
              <a:t>次方的多項式函數，導函數為</a:t>
            </a:r>
            <a:r>
              <a:rPr lang="en-US" altLang="zh-TW" sz="2400" b="1" dirty="0"/>
              <a:t>2</a:t>
            </a:r>
            <a:r>
              <a:rPr lang="zh-TW" altLang="zh-TW" sz="2400" b="1" dirty="0"/>
              <a:t>次方，其函數圖最多有</a:t>
            </a:r>
            <a:r>
              <a:rPr lang="en-US" altLang="zh-TW" sz="2400" b="1" dirty="0"/>
              <a:t>2</a:t>
            </a:r>
            <a:r>
              <a:rPr lang="zh-TW" altLang="zh-TW" sz="2400" b="1" dirty="0"/>
              <a:t>個轉折點。</a:t>
            </a:r>
            <a:endParaRPr lang="zh-TW" altLang="zh-TW" sz="2400" dirty="0"/>
          </a:p>
          <a:p>
            <a:r>
              <a:rPr lang="zh-TW" altLang="zh-TW" sz="2400" b="1" dirty="0"/>
              <a:t>例：</a:t>
            </a:r>
            <a:r>
              <a:rPr lang="en-US" altLang="zh-TW" sz="2400" b="1" dirty="0"/>
              <a:t>4</a:t>
            </a:r>
            <a:r>
              <a:rPr lang="zh-TW" altLang="zh-TW" sz="2400" b="1" dirty="0"/>
              <a:t>次方的多項式函數，導函數為</a:t>
            </a:r>
            <a:r>
              <a:rPr lang="en-US" altLang="zh-TW" sz="2400" b="1" dirty="0"/>
              <a:t>3</a:t>
            </a:r>
            <a:r>
              <a:rPr lang="zh-TW" altLang="zh-TW" sz="2400" b="1" dirty="0"/>
              <a:t>次方，其函數圖最多有</a:t>
            </a:r>
            <a:r>
              <a:rPr lang="en-US" altLang="zh-TW" sz="2400" b="1" dirty="0"/>
              <a:t>3</a:t>
            </a:r>
            <a:r>
              <a:rPr lang="zh-TW" altLang="zh-TW" sz="2400" b="1" dirty="0"/>
              <a:t>個轉折點。</a:t>
            </a:r>
            <a:endParaRPr lang="zh-TW" altLang="zh-TW" sz="2400" dirty="0"/>
          </a:p>
          <a:p>
            <a:endParaRPr lang="zh-TW" altLang="en-US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589637" y="5952946"/>
            <a:ext cx="340158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589072" y="3050108"/>
            <a:ext cx="17048" cy="2917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88578" y="2861813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78" y="2861813"/>
                <a:ext cx="453970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667950" y="5943777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950" y="5943777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/>
          <p:cNvCxnSpPr/>
          <p:nvPr/>
        </p:nvCxnSpPr>
        <p:spPr>
          <a:xfrm>
            <a:off x="1803277" y="49727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552120" y="47194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62"/>
          <p:cNvCxnSpPr/>
          <p:nvPr/>
        </p:nvCxnSpPr>
        <p:spPr>
          <a:xfrm>
            <a:off x="4479657" y="5943777"/>
            <a:ext cx="340158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4479092" y="3040939"/>
            <a:ext cx="17048" cy="2917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078598" y="2852644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598" y="2852644"/>
                <a:ext cx="453970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7557970" y="59346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970" y="5934608"/>
                <a:ext cx="4475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接點 66"/>
          <p:cNvCxnSpPr/>
          <p:nvPr/>
        </p:nvCxnSpPr>
        <p:spPr>
          <a:xfrm>
            <a:off x="5693297" y="49636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手繪多邊形 67"/>
          <p:cNvSpPr/>
          <p:nvPr/>
        </p:nvSpPr>
        <p:spPr>
          <a:xfrm>
            <a:off x="4490983" y="2994220"/>
            <a:ext cx="2733675" cy="2185070"/>
          </a:xfrm>
          <a:custGeom>
            <a:avLst/>
            <a:gdLst>
              <a:gd name="connsiteX0" fmla="*/ 0 w 2733675"/>
              <a:gd name="connsiteY0" fmla="*/ 1543050 h 2185070"/>
              <a:gd name="connsiteX1" fmla="*/ 1209675 w 2733675"/>
              <a:gd name="connsiteY1" fmla="*/ 2105025 h 2185070"/>
              <a:gd name="connsiteX2" fmla="*/ 2733675 w 2733675"/>
              <a:gd name="connsiteY2" fmla="*/ 0 h 218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3675" h="2185070">
                <a:moveTo>
                  <a:pt x="0" y="1543050"/>
                </a:moveTo>
                <a:cubicBezTo>
                  <a:pt x="377031" y="1952625"/>
                  <a:pt x="754063" y="2362200"/>
                  <a:pt x="1209675" y="2105025"/>
                </a:cubicBezTo>
                <a:cubicBezTo>
                  <a:pt x="1665287" y="1847850"/>
                  <a:pt x="2199481" y="923925"/>
                  <a:pt x="2733675" y="0"/>
                </a:cubicBezTo>
              </a:path>
            </a:pathLst>
          </a:cu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4442140" y="4710318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4744718" y="520812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3"/>
              </a:solidFill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5332690" y="535014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5853452" y="531612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6148078" y="475092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/>
          <p:cNvSpPr/>
          <p:nvPr/>
        </p:nvSpPr>
        <p:spPr>
          <a:xfrm>
            <a:off x="6504860" y="452744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6729759" y="3804378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170658" y="3422927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/>
          <p:cNvCxnSpPr/>
          <p:nvPr/>
        </p:nvCxnSpPr>
        <p:spPr>
          <a:xfrm>
            <a:off x="8346471" y="5943777"/>
            <a:ext cx="340158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8345906" y="3040939"/>
            <a:ext cx="17048" cy="2917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7945412" y="2852644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412" y="2852644"/>
                <a:ext cx="453970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11424784" y="5934608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784" y="5934608"/>
                <a:ext cx="4475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接點 80"/>
          <p:cNvCxnSpPr/>
          <p:nvPr/>
        </p:nvCxnSpPr>
        <p:spPr>
          <a:xfrm>
            <a:off x="9560111" y="496362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橢圓 82"/>
          <p:cNvSpPr/>
          <p:nvPr/>
        </p:nvSpPr>
        <p:spPr>
          <a:xfrm>
            <a:off x="8308954" y="471031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8611532" y="52081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橢圓 84"/>
          <p:cNvSpPr/>
          <p:nvPr/>
        </p:nvSpPr>
        <p:spPr>
          <a:xfrm>
            <a:off x="9199504" y="535014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橢圓 85"/>
          <p:cNvSpPr/>
          <p:nvPr/>
        </p:nvSpPr>
        <p:spPr>
          <a:xfrm>
            <a:off x="9720266" y="53161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橢圓 86"/>
          <p:cNvSpPr/>
          <p:nvPr/>
        </p:nvSpPr>
        <p:spPr>
          <a:xfrm>
            <a:off x="10014892" y="47509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橢圓 87"/>
          <p:cNvSpPr/>
          <p:nvPr/>
        </p:nvSpPr>
        <p:spPr>
          <a:xfrm>
            <a:off x="10371674" y="452744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橢圓 88"/>
          <p:cNvSpPr/>
          <p:nvPr/>
        </p:nvSpPr>
        <p:spPr>
          <a:xfrm>
            <a:off x="10596573" y="38043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11037472" y="34229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 flipV="1">
            <a:off x="606120" y="3269415"/>
            <a:ext cx="3118761" cy="22569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" name="矩形 927"/>
          <p:cNvSpPr/>
          <p:nvPr/>
        </p:nvSpPr>
        <p:spPr>
          <a:xfrm>
            <a:off x="1072633" y="2749545"/>
            <a:ext cx="2268428" cy="3718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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低度擬合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909177" y="2749545"/>
            <a:ext cx="2268428" cy="371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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擬合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675428" y="2749545"/>
            <a:ext cx="2268428" cy="371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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過度擬合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059400" y="411789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7134872" y="512172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6558860" y="506830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6362952" y="550245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5653912" y="5601133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4676466" y="553433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5121320" y="5709133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6856241" y="560071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6894274" y="4636477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6196613" y="511216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6365333" y="422589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橢圓 94"/>
          <p:cNvSpPr/>
          <p:nvPr/>
        </p:nvSpPr>
        <p:spPr>
          <a:xfrm>
            <a:off x="5407513" y="399844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5332690" y="47600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5100749" y="508984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4754155" y="47509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5754748" y="489333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5823805" y="43565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橢圓 102"/>
          <p:cNvSpPr/>
          <p:nvPr/>
        </p:nvSpPr>
        <p:spPr>
          <a:xfrm>
            <a:off x="6261130" y="35756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5565506" y="34770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5961452" y="38760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橢圓 105"/>
          <p:cNvSpPr/>
          <p:nvPr/>
        </p:nvSpPr>
        <p:spPr>
          <a:xfrm>
            <a:off x="4717911" y="40446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橢圓 106"/>
          <p:cNvSpPr/>
          <p:nvPr/>
        </p:nvSpPr>
        <p:spPr>
          <a:xfrm>
            <a:off x="5147796" y="435239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5066796" y="36689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6716688" y="339033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接點 109"/>
          <p:cNvCxnSpPr/>
          <p:nvPr/>
        </p:nvCxnSpPr>
        <p:spPr>
          <a:xfrm>
            <a:off x="9561714" y="496420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橢圓 111"/>
          <p:cNvSpPr/>
          <p:nvPr/>
        </p:nvSpPr>
        <p:spPr>
          <a:xfrm>
            <a:off x="8310557" y="471089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8613135" y="520870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3"/>
              </a:solidFill>
            </a:endParaRPr>
          </a:p>
        </p:txBody>
      </p:sp>
      <p:sp>
        <p:nvSpPr>
          <p:cNvPr id="114" name="橢圓 113"/>
          <p:cNvSpPr/>
          <p:nvPr/>
        </p:nvSpPr>
        <p:spPr>
          <a:xfrm>
            <a:off x="9201107" y="535072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橢圓 114"/>
          <p:cNvSpPr/>
          <p:nvPr/>
        </p:nvSpPr>
        <p:spPr>
          <a:xfrm>
            <a:off x="9721869" y="531670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橢圓 115"/>
          <p:cNvSpPr/>
          <p:nvPr/>
        </p:nvSpPr>
        <p:spPr>
          <a:xfrm>
            <a:off x="10016495" y="475150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橢圓 116"/>
          <p:cNvSpPr/>
          <p:nvPr/>
        </p:nvSpPr>
        <p:spPr>
          <a:xfrm>
            <a:off x="10373277" y="452802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10598176" y="380495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1039075" y="3423508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10927817" y="411847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11003289" y="512230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0427277" y="506888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10231369" y="550303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9522329" y="560171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8544883" y="553491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8989737" y="570971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10724658" y="5601293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/>
          <p:cNvSpPr/>
          <p:nvPr/>
        </p:nvSpPr>
        <p:spPr>
          <a:xfrm>
            <a:off x="10762691" y="4637058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橢圓 128"/>
          <p:cNvSpPr/>
          <p:nvPr/>
        </p:nvSpPr>
        <p:spPr>
          <a:xfrm>
            <a:off x="10065030" y="5112743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橢圓 129"/>
          <p:cNvSpPr/>
          <p:nvPr/>
        </p:nvSpPr>
        <p:spPr>
          <a:xfrm>
            <a:off x="10233750" y="42264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橢圓 130"/>
          <p:cNvSpPr/>
          <p:nvPr/>
        </p:nvSpPr>
        <p:spPr>
          <a:xfrm>
            <a:off x="9275930" y="39990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橢圓 131"/>
          <p:cNvSpPr/>
          <p:nvPr/>
        </p:nvSpPr>
        <p:spPr>
          <a:xfrm>
            <a:off x="9201107" y="47606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橢圓 132"/>
          <p:cNvSpPr/>
          <p:nvPr/>
        </p:nvSpPr>
        <p:spPr>
          <a:xfrm>
            <a:off x="8969166" y="509042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橢圓 133"/>
          <p:cNvSpPr/>
          <p:nvPr/>
        </p:nvSpPr>
        <p:spPr>
          <a:xfrm>
            <a:off x="8622572" y="475150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/>
          <p:cNvSpPr/>
          <p:nvPr/>
        </p:nvSpPr>
        <p:spPr>
          <a:xfrm>
            <a:off x="9677082" y="499698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橢圓 135"/>
          <p:cNvSpPr/>
          <p:nvPr/>
        </p:nvSpPr>
        <p:spPr>
          <a:xfrm>
            <a:off x="9692222" y="43571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橢圓 136"/>
          <p:cNvSpPr/>
          <p:nvPr/>
        </p:nvSpPr>
        <p:spPr>
          <a:xfrm>
            <a:off x="10129547" y="35762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橢圓 137"/>
          <p:cNvSpPr/>
          <p:nvPr/>
        </p:nvSpPr>
        <p:spPr>
          <a:xfrm>
            <a:off x="9433923" y="34776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橢圓 138"/>
          <p:cNvSpPr/>
          <p:nvPr/>
        </p:nvSpPr>
        <p:spPr>
          <a:xfrm>
            <a:off x="9829869" y="387666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橢圓 139"/>
          <p:cNvSpPr/>
          <p:nvPr/>
        </p:nvSpPr>
        <p:spPr>
          <a:xfrm>
            <a:off x="8586328" y="40451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橢圓 140"/>
          <p:cNvSpPr/>
          <p:nvPr/>
        </p:nvSpPr>
        <p:spPr>
          <a:xfrm>
            <a:off x="9016213" y="43529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橢圓 141"/>
          <p:cNvSpPr/>
          <p:nvPr/>
        </p:nvSpPr>
        <p:spPr>
          <a:xfrm>
            <a:off x="8935213" y="366953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橢圓 142"/>
          <p:cNvSpPr/>
          <p:nvPr/>
        </p:nvSpPr>
        <p:spPr>
          <a:xfrm>
            <a:off x="10585105" y="339091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7" name="直線接點 176"/>
          <p:cNvCxnSpPr/>
          <p:nvPr/>
        </p:nvCxnSpPr>
        <p:spPr>
          <a:xfrm>
            <a:off x="1805665" y="49713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橢圓 177"/>
          <p:cNvSpPr/>
          <p:nvPr/>
        </p:nvSpPr>
        <p:spPr>
          <a:xfrm>
            <a:off x="554508" y="4718097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橢圓 178"/>
          <p:cNvSpPr/>
          <p:nvPr/>
        </p:nvSpPr>
        <p:spPr>
          <a:xfrm>
            <a:off x="857086" y="521590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3"/>
              </a:solidFill>
            </a:endParaRPr>
          </a:p>
        </p:txBody>
      </p:sp>
      <p:sp>
        <p:nvSpPr>
          <p:cNvPr id="180" name="橢圓 179"/>
          <p:cNvSpPr/>
          <p:nvPr/>
        </p:nvSpPr>
        <p:spPr>
          <a:xfrm>
            <a:off x="1445058" y="535792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橢圓 180"/>
          <p:cNvSpPr/>
          <p:nvPr/>
        </p:nvSpPr>
        <p:spPr>
          <a:xfrm>
            <a:off x="1965820" y="532390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橢圓 181"/>
          <p:cNvSpPr/>
          <p:nvPr/>
        </p:nvSpPr>
        <p:spPr>
          <a:xfrm>
            <a:off x="2260446" y="475870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橢圓 182"/>
          <p:cNvSpPr/>
          <p:nvPr/>
        </p:nvSpPr>
        <p:spPr>
          <a:xfrm>
            <a:off x="2617228" y="453522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橢圓 183"/>
          <p:cNvSpPr/>
          <p:nvPr/>
        </p:nvSpPr>
        <p:spPr>
          <a:xfrm>
            <a:off x="2842127" y="3812157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橢圓 184"/>
          <p:cNvSpPr/>
          <p:nvPr/>
        </p:nvSpPr>
        <p:spPr>
          <a:xfrm>
            <a:off x="3283026" y="343070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橢圓 185"/>
          <p:cNvSpPr/>
          <p:nvPr/>
        </p:nvSpPr>
        <p:spPr>
          <a:xfrm>
            <a:off x="3171768" y="412567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橢圓 186"/>
          <p:cNvSpPr/>
          <p:nvPr/>
        </p:nvSpPr>
        <p:spPr>
          <a:xfrm>
            <a:off x="3247240" y="512949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8" name="橢圓 187"/>
          <p:cNvSpPr/>
          <p:nvPr/>
        </p:nvSpPr>
        <p:spPr>
          <a:xfrm>
            <a:off x="2671228" y="507608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9" name="橢圓 188"/>
          <p:cNvSpPr/>
          <p:nvPr/>
        </p:nvSpPr>
        <p:spPr>
          <a:xfrm>
            <a:off x="2475320" y="551022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0" name="橢圓 189"/>
          <p:cNvSpPr/>
          <p:nvPr/>
        </p:nvSpPr>
        <p:spPr>
          <a:xfrm>
            <a:off x="1766280" y="560891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橢圓 190"/>
          <p:cNvSpPr/>
          <p:nvPr/>
        </p:nvSpPr>
        <p:spPr>
          <a:xfrm>
            <a:off x="788834" y="554210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橢圓 191"/>
          <p:cNvSpPr/>
          <p:nvPr/>
        </p:nvSpPr>
        <p:spPr>
          <a:xfrm>
            <a:off x="1233688" y="571691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橢圓 192"/>
          <p:cNvSpPr/>
          <p:nvPr/>
        </p:nvSpPr>
        <p:spPr>
          <a:xfrm>
            <a:off x="2968609" y="560849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3006642" y="464425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橢圓 194"/>
          <p:cNvSpPr/>
          <p:nvPr/>
        </p:nvSpPr>
        <p:spPr>
          <a:xfrm>
            <a:off x="2308981" y="511994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橢圓 198"/>
          <p:cNvSpPr/>
          <p:nvPr/>
        </p:nvSpPr>
        <p:spPr>
          <a:xfrm>
            <a:off x="1213117" y="509762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橢圓 209"/>
          <p:cNvSpPr/>
          <p:nvPr/>
        </p:nvSpPr>
        <p:spPr>
          <a:xfrm>
            <a:off x="650361" y="505321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4546120" y="499921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2" name="橢圓 211"/>
          <p:cNvSpPr/>
          <p:nvPr/>
        </p:nvSpPr>
        <p:spPr>
          <a:xfrm>
            <a:off x="8400758" y="504024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橢圓 238"/>
          <p:cNvSpPr/>
          <p:nvPr/>
        </p:nvSpPr>
        <p:spPr>
          <a:xfrm>
            <a:off x="2850170" y="381910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橢圓 239"/>
          <p:cNvSpPr/>
          <p:nvPr/>
        </p:nvSpPr>
        <p:spPr>
          <a:xfrm>
            <a:off x="2485744" y="42406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橢圓 240"/>
          <p:cNvSpPr/>
          <p:nvPr/>
        </p:nvSpPr>
        <p:spPr>
          <a:xfrm>
            <a:off x="1527924" y="40131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2" name="橢圓 241"/>
          <p:cNvSpPr/>
          <p:nvPr/>
        </p:nvSpPr>
        <p:spPr>
          <a:xfrm>
            <a:off x="1453101" y="47748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3" name="橢圓 242"/>
          <p:cNvSpPr/>
          <p:nvPr/>
        </p:nvSpPr>
        <p:spPr>
          <a:xfrm>
            <a:off x="874566" y="47656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4" name="橢圓 243"/>
          <p:cNvSpPr/>
          <p:nvPr/>
        </p:nvSpPr>
        <p:spPr>
          <a:xfrm>
            <a:off x="1875159" y="490806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5" name="橢圓 244"/>
          <p:cNvSpPr/>
          <p:nvPr/>
        </p:nvSpPr>
        <p:spPr>
          <a:xfrm>
            <a:off x="1944216" y="437131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6" name="橢圓 245"/>
          <p:cNvSpPr/>
          <p:nvPr/>
        </p:nvSpPr>
        <p:spPr>
          <a:xfrm>
            <a:off x="2381541" y="35903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7" name="橢圓 246"/>
          <p:cNvSpPr/>
          <p:nvPr/>
        </p:nvSpPr>
        <p:spPr>
          <a:xfrm>
            <a:off x="1685917" y="349181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8" name="橢圓 247"/>
          <p:cNvSpPr/>
          <p:nvPr/>
        </p:nvSpPr>
        <p:spPr>
          <a:xfrm>
            <a:off x="2081863" y="389081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9" name="橢圓 248"/>
          <p:cNvSpPr/>
          <p:nvPr/>
        </p:nvSpPr>
        <p:spPr>
          <a:xfrm>
            <a:off x="838322" y="405933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0" name="橢圓 249"/>
          <p:cNvSpPr/>
          <p:nvPr/>
        </p:nvSpPr>
        <p:spPr>
          <a:xfrm>
            <a:off x="1268207" y="436713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1" name="橢圓 250"/>
          <p:cNvSpPr/>
          <p:nvPr/>
        </p:nvSpPr>
        <p:spPr>
          <a:xfrm>
            <a:off x="1187207" y="368368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2" name="橢圓 251"/>
          <p:cNvSpPr/>
          <p:nvPr/>
        </p:nvSpPr>
        <p:spPr>
          <a:xfrm>
            <a:off x="2837099" y="34050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文字方塊 252"/>
          <p:cNvSpPr txBox="1"/>
          <p:nvPr/>
        </p:nvSpPr>
        <p:spPr>
          <a:xfrm>
            <a:off x="416666" y="453406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54" name="文字方塊 253"/>
          <p:cNvSpPr txBox="1"/>
          <p:nvPr/>
        </p:nvSpPr>
        <p:spPr>
          <a:xfrm>
            <a:off x="520670" y="4867707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55" name="文字方塊 254"/>
          <p:cNvSpPr txBox="1"/>
          <p:nvPr/>
        </p:nvSpPr>
        <p:spPr>
          <a:xfrm>
            <a:off x="726967" y="5050425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56" name="文字方塊 255"/>
          <p:cNvSpPr txBox="1"/>
          <p:nvPr/>
        </p:nvSpPr>
        <p:spPr>
          <a:xfrm>
            <a:off x="1744056" y="4739848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57" name="文字方塊 256"/>
          <p:cNvSpPr txBox="1"/>
          <p:nvPr/>
        </p:nvSpPr>
        <p:spPr>
          <a:xfrm>
            <a:off x="2356472" y="4080904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58" name="文字方塊 257"/>
          <p:cNvSpPr txBox="1"/>
          <p:nvPr/>
        </p:nvSpPr>
        <p:spPr>
          <a:xfrm>
            <a:off x="3160168" y="3262209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56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55" name="Google Shape;955;p70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7" name="Google Shape;957;p70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9" name="Google Shape;959;p70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04931" y="122835"/>
            <a:ext cx="5571969" cy="560398"/>
            <a:chOff x="104931" y="122092"/>
            <a:chExt cx="4166445" cy="659567"/>
          </a:xfrm>
        </p:grpSpPr>
        <p:sp>
          <p:nvSpPr>
            <p:cNvPr id="14" name="綵帶 (向上) 13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</a:rPr>
                <a:t>過度擬合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Over</a:t>
              </a:r>
              <a:r>
                <a:rPr lang="zh-TW" alt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fitting</a:t>
              </a:r>
              <a:endParaRPr lang="en-US" altLang="zh-TW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8305007" y="4400652"/>
            <a:ext cx="373367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2400" b="1" dirty="0" smtClean="0">
                <a:solidFill>
                  <a:srgbClr val="FF0000"/>
                </a:solidFill>
              </a:rPr>
              <a:t>在</a:t>
            </a:r>
            <a:r>
              <a:rPr lang="zh-TW" altLang="zh-TW" sz="2400" b="1" dirty="0">
                <a:solidFill>
                  <a:srgbClr val="FF0000"/>
                </a:solidFill>
              </a:rPr>
              <a:t>訓練集數據中匹配的非常完美；</a:t>
            </a:r>
            <a:r>
              <a:rPr lang="zh-TW" altLang="zh-TW" sz="2400" b="1" dirty="0" smtClean="0">
                <a:solidFill>
                  <a:srgbClr val="FF0000"/>
                </a:solidFill>
              </a:rPr>
              <a:t>但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在</a:t>
            </a:r>
            <a:r>
              <a:rPr lang="zh-TW" altLang="en-US" sz="2400" b="1" dirty="0">
                <a:solidFill>
                  <a:srgbClr val="FF0000"/>
                </a:solidFill>
              </a:rPr>
              <a:t>測試</a:t>
            </a:r>
            <a:r>
              <a:rPr lang="zh-TW" altLang="zh-TW" sz="2400" b="1" dirty="0" smtClean="0">
                <a:solidFill>
                  <a:srgbClr val="FF0000"/>
                </a:solidFill>
              </a:rPr>
              <a:t>集數據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中偏差嚴重</a:t>
            </a:r>
            <a:r>
              <a:rPr lang="zh-TW" altLang="zh-TW" sz="2400" b="1" dirty="0" smtClean="0">
                <a:solidFill>
                  <a:srgbClr val="FF0000"/>
                </a:solidFill>
              </a:rPr>
              <a:t>。</a:t>
            </a:r>
            <a:endParaRPr lang="zh-TW" altLang="zh-TW" sz="24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4339819" y="4447126"/>
            <a:ext cx="3733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2400" b="1" dirty="0">
                <a:solidFill>
                  <a:schemeClr val="accent3"/>
                </a:solidFill>
              </a:rPr>
              <a:t>模型函數簡單、泛化能力好，不管用訓練集數據或驗證集數據測試，發現模型結果差距都非常小。</a:t>
            </a:r>
            <a:endParaRPr lang="zh-TW" altLang="en-US" sz="2400" dirty="0">
              <a:solidFill>
                <a:schemeClr val="accent3"/>
              </a:solidFill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536599" y="4425201"/>
            <a:ext cx="3733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2400" b="1" dirty="0">
                <a:solidFill>
                  <a:schemeClr val="accent4"/>
                </a:solidFill>
              </a:rPr>
              <a:t>模型</a:t>
            </a:r>
            <a:r>
              <a:rPr lang="zh-TW" altLang="zh-TW" sz="2400" b="1" dirty="0" smtClean="0">
                <a:solidFill>
                  <a:schemeClr val="accent4"/>
                </a:solidFill>
              </a:rPr>
              <a:t>函數</a:t>
            </a:r>
            <a:r>
              <a:rPr lang="zh-TW" altLang="en-US" sz="2400" b="1" dirty="0" smtClean="0">
                <a:solidFill>
                  <a:schemeClr val="accent4"/>
                </a:solidFill>
              </a:rPr>
              <a:t>過於</a:t>
            </a:r>
            <a:r>
              <a:rPr lang="zh-TW" altLang="zh-TW" sz="2400" b="1" dirty="0" smtClean="0">
                <a:solidFill>
                  <a:schemeClr val="accent4"/>
                </a:solidFill>
              </a:rPr>
              <a:t>簡單、不</a:t>
            </a:r>
            <a:r>
              <a:rPr lang="zh-TW" altLang="zh-TW" sz="2400" b="1" dirty="0">
                <a:solidFill>
                  <a:schemeClr val="accent4"/>
                </a:solidFill>
              </a:rPr>
              <a:t>管用訓練集數據或驗證集數據測試，發現模型結果差距都</a:t>
            </a:r>
            <a:r>
              <a:rPr lang="zh-TW" altLang="zh-TW" sz="2400" b="1" dirty="0" smtClean="0">
                <a:solidFill>
                  <a:schemeClr val="accent4"/>
                </a:solidFill>
              </a:rPr>
              <a:t>非常</a:t>
            </a:r>
            <a:r>
              <a:rPr lang="zh-TW" altLang="en-US" sz="2400" b="1" dirty="0" smtClean="0">
                <a:solidFill>
                  <a:schemeClr val="accent4"/>
                </a:solidFill>
              </a:rPr>
              <a:t>大</a:t>
            </a:r>
            <a:r>
              <a:rPr lang="zh-TW" altLang="zh-TW" sz="2400" b="1" dirty="0" smtClean="0">
                <a:solidFill>
                  <a:schemeClr val="accent4"/>
                </a:solidFill>
              </a:rPr>
              <a:t>。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108" name="手繪多邊形 107"/>
          <p:cNvSpPr/>
          <p:nvPr/>
        </p:nvSpPr>
        <p:spPr>
          <a:xfrm>
            <a:off x="8368937" y="1553939"/>
            <a:ext cx="2952206" cy="2349059"/>
          </a:xfrm>
          <a:custGeom>
            <a:avLst/>
            <a:gdLst>
              <a:gd name="connsiteX0" fmla="*/ 0 w 2952206"/>
              <a:gd name="connsiteY0" fmla="*/ 1373267 h 2349059"/>
              <a:gd name="connsiteX1" fmla="*/ 174172 w 2952206"/>
              <a:gd name="connsiteY1" fmla="*/ 2104787 h 2349059"/>
              <a:gd name="connsiteX2" fmla="*/ 374469 w 2952206"/>
              <a:gd name="connsiteY2" fmla="*/ 1660650 h 2349059"/>
              <a:gd name="connsiteX3" fmla="*/ 531223 w 2952206"/>
              <a:gd name="connsiteY3" fmla="*/ 1643233 h 2349059"/>
              <a:gd name="connsiteX4" fmla="*/ 888274 w 2952206"/>
              <a:gd name="connsiteY4" fmla="*/ 2069953 h 2349059"/>
              <a:gd name="connsiteX5" fmla="*/ 1227909 w 2952206"/>
              <a:gd name="connsiteY5" fmla="*/ 2348627 h 2349059"/>
              <a:gd name="connsiteX6" fmla="*/ 1419497 w 2952206"/>
              <a:gd name="connsiteY6" fmla="*/ 2008993 h 2349059"/>
              <a:gd name="connsiteX7" fmla="*/ 1576252 w 2952206"/>
              <a:gd name="connsiteY7" fmla="*/ 1538730 h 2349059"/>
              <a:gd name="connsiteX8" fmla="*/ 1968137 w 2952206"/>
              <a:gd name="connsiteY8" fmla="*/ 1416810 h 2349059"/>
              <a:gd name="connsiteX9" fmla="*/ 2142309 w 2952206"/>
              <a:gd name="connsiteY9" fmla="*/ 903004 h 2349059"/>
              <a:gd name="connsiteX10" fmla="*/ 2464526 w 2952206"/>
              <a:gd name="connsiteY10" fmla="*/ 14730 h 2349059"/>
              <a:gd name="connsiteX11" fmla="*/ 2952206 w 2952206"/>
              <a:gd name="connsiteY11" fmla="*/ 432741 h 234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2206" h="2349059">
                <a:moveTo>
                  <a:pt x="0" y="1373267"/>
                </a:moveTo>
                <a:cubicBezTo>
                  <a:pt x="55880" y="1715078"/>
                  <a:pt x="111761" y="2056890"/>
                  <a:pt x="174172" y="2104787"/>
                </a:cubicBezTo>
                <a:cubicBezTo>
                  <a:pt x="236583" y="2152684"/>
                  <a:pt x="314960" y="1737576"/>
                  <a:pt x="374469" y="1660650"/>
                </a:cubicBezTo>
                <a:cubicBezTo>
                  <a:pt x="433978" y="1583724"/>
                  <a:pt x="445589" y="1575016"/>
                  <a:pt x="531223" y="1643233"/>
                </a:cubicBezTo>
                <a:cubicBezTo>
                  <a:pt x="616857" y="1711450"/>
                  <a:pt x="772160" y="1952387"/>
                  <a:pt x="888274" y="2069953"/>
                </a:cubicBezTo>
                <a:cubicBezTo>
                  <a:pt x="1004388" y="2187519"/>
                  <a:pt x="1139372" y="2358787"/>
                  <a:pt x="1227909" y="2348627"/>
                </a:cubicBezTo>
                <a:cubicBezTo>
                  <a:pt x="1316446" y="2338467"/>
                  <a:pt x="1361440" y="2143976"/>
                  <a:pt x="1419497" y="2008993"/>
                </a:cubicBezTo>
                <a:cubicBezTo>
                  <a:pt x="1477554" y="1874010"/>
                  <a:pt x="1484812" y="1637427"/>
                  <a:pt x="1576252" y="1538730"/>
                </a:cubicBezTo>
                <a:cubicBezTo>
                  <a:pt x="1667692" y="1440033"/>
                  <a:pt x="1873794" y="1522764"/>
                  <a:pt x="1968137" y="1416810"/>
                </a:cubicBezTo>
                <a:cubicBezTo>
                  <a:pt x="2062480" y="1310856"/>
                  <a:pt x="2059578" y="1136684"/>
                  <a:pt x="2142309" y="903004"/>
                </a:cubicBezTo>
                <a:cubicBezTo>
                  <a:pt x="2225041" y="669324"/>
                  <a:pt x="2329543" y="93107"/>
                  <a:pt x="2464526" y="14730"/>
                </a:cubicBezTo>
                <a:cubicBezTo>
                  <a:pt x="2599509" y="-63647"/>
                  <a:pt x="2775857" y="184547"/>
                  <a:pt x="2952206" y="43274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單箭頭接點 109"/>
          <p:cNvCxnSpPr/>
          <p:nvPr/>
        </p:nvCxnSpPr>
        <p:spPr>
          <a:xfrm>
            <a:off x="589637" y="4322990"/>
            <a:ext cx="340158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/>
          <p:nvPr/>
        </p:nvCxnSpPr>
        <p:spPr>
          <a:xfrm flipV="1">
            <a:off x="589072" y="1420152"/>
            <a:ext cx="17048" cy="2917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188578" y="1231857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78" y="1231857"/>
                <a:ext cx="453970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3667950" y="4313821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950" y="4313821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接點 113"/>
          <p:cNvCxnSpPr/>
          <p:nvPr/>
        </p:nvCxnSpPr>
        <p:spPr>
          <a:xfrm>
            <a:off x="1803277" y="334283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橢圓 114"/>
          <p:cNvSpPr/>
          <p:nvPr/>
        </p:nvSpPr>
        <p:spPr>
          <a:xfrm>
            <a:off x="552120" y="308953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6" name="直線單箭頭接點 115"/>
          <p:cNvCxnSpPr/>
          <p:nvPr/>
        </p:nvCxnSpPr>
        <p:spPr>
          <a:xfrm>
            <a:off x="4479657" y="4313821"/>
            <a:ext cx="340158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116"/>
          <p:cNvCxnSpPr/>
          <p:nvPr/>
        </p:nvCxnSpPr>
        <p:spPr>
          <a:xfrm flipV="1">
            <a:off x="4479092" y="1410983"/>
            <a:ext cx="17048" cy="2917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4078598" y="1222688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598" y="1222688"/>
                <a:ext cx="453970" cy="461665"/>
              </a:xfrm>
              <a:prstGeom prst="rect">
                <a:avLst/>
              </a:prstGeom>
              <a:blipFill>
                <a:blip r:embed="rId5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>
              <a:xfrm>
                <a:off x="7557970" y="4304652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970" y="4304652"/>
                <a:ext cx="4475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接點 119"/>
          <p:cNvCxnSpPr/>
          <p:nvPr/>
        </p:nvCxnSpPr>
        <p:spPr>
          <a:xfrm>
            <a:off x="5693297" y="33336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手繪多邊形 120"/>
          <p:cNvSpPr/>
          <p:nvPr/>
        </p:nvSpPr>
        <p:spPr>
          <a:xfrm>
            <a:off x="4490983" y="1364264"/>
            <a:ext cx="2733675" cy="2185070"/>
          </a:xfrm>
          <a:custGeom>
            <a:avLst/>
            <a:gdLst>
              <a:gd name="connsiteX0" fmla="*/ 0 w 2733675"/>
              <a:gd name="connsiteY0" fmla="*/ 1543050 h 2185070"/>
              <a:gd name="connsiteX1" fmla="*/ 1209675 w 2733675"/>
              <a:gd name="connsiteY1" fmla="*/ 2105025 h 2185070"/>
              <a:gd name="connsiteX2" fmla="*/ 2733675 w 2733675"/>
              <a:gd name="connsiteY2" fmla="*/ 0 h 2185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3675" h="2185070">
                <a:moveTo>
                  <a:pt x="0" y="1543050"/>
                </a:moveTo>
                <a:cubicBezTo>
                  <a:pt x="377031" y="1952625"/>
                  <a:pt x="754063" y="2362200"/>
                  <a:pt x="1209675" y="2105025"/>
                </a:cubicBezTo>
                <a:cubicBezTo>
                  <a:pt x="1665287" y="1847850"/>
                  <a:pt x="2199481" y="923925"/>
                  <a:pt x="2733675" y="0"/>
                </a:cubicBezTo>
              </a:path>
            </a:pathLst>
          </a:cu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4442140" y="308036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744718" y="357816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3"/>
              </a:solidFill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5332690" y="372018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5853452" y="368616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橢圓 125"/>
          <p:cNvSpPr/>
          <p:nvPr/>
        </p:nvSpPr>
        <p:spPr>
          <a:xfrm>
            <a:off x="6148078" y="312096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橢圓 126"/>
          <p:cNvSpPr/>
          <p:nvPr/>
        </p:nvSpPr>
        <p:spPr>
          <a:xfrm>
            <a:off x="6504860" y="289748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橢圓 127"/>
          <p:cNvSpPr/>
          <p:nvPr/>
        </p:nvSpPr>
        <p:spPr>
          <a:xfrm>
            <a:off x="6729759" y="217442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橢圓 128"/>
          <p:cNvSpPr/>
          <p:nvPr/>
        </p:nvSpPr>
        <p:spPr>
          <a:xfrm>
            <a:off x="7170658" y="179297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0" name="直線單箭頭接點 129"/>
          <p:cNvCxnSpPr/>
          <p:nvPr/>
        </p:nvCxnSpPr>
        <p:spPr>
          <a:xfrm>
            <a:off x="8346471" y="4313821"/>
            <a:ext cx="340158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/>
          <p:nvPr/>
        </p:nvCxnSpPr>
        <p:spPr>
          <a:xfrm flipV="1">
            <a:off x="8345906" y="1410983"/>
            <a:ext cx="17048" cy="2917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矩形 131"/>
              <p:cNvSpPr/>
              <p:nvPr/>
            </p:nvSpPr>
            <p:spPr>
              <a:xfrm>
                <a:off x="7945412" y="1222688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2" name="矩形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412" y="1222688"/>
                <a:ext cx="453970" cy="461665"/>
              </a:xfrm>
              <a:prstGeom prst="rect">
                <a:avLst/>
              </a:prstGeom>
              <a:blipFill>
                <a:blip r:embed="rId7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矩形 132"/>
              <p:cNvSpPr/>
              <p:nvPr/>
            </p:nvSpPr>
            <p:spPr>
              <a:xfrm>
                <a:off x="11424784" y="4304652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3" name="矩形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784" y="4304652"/>
                <a:ext cx="4475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直線接點 133"/>
          <p:cNvCxnSpPr/>
          <p:nvPr/>
        </p:nvCxnSpPr>
        <p:spPr>
          <a:xfrm>
            <a:off x="9560111" y="33336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橢圓 134"/>
          <p:cNvSpPr/>
          <p:nvPr/>
        </p:nvSpPr>
        <p:spPr>
          <a:xfrm>
            <a:off x="8308954" y="30803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橢圓 135"/>
          <p:cNvSpPr/>
          <p:nvPr/>
        </p:nvSpPr>
        <p:spPr>
          <a:xfrm>
            <a:off x="8611532" y="357816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橢圓 136"/>
          <p:cNvSpPr/>
          <p:nvPr/>
        </p:nvSpPr>
        <p:spPr>
          <a:xfrm>
            <a:off x="9199504" y="37201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橢圓 137"/>
          <p:cNvSpPr/>
          <p:nvPr/>
        </p:nvSpPr>
        <p:spPr>
          <a:xfrm>
            <a:off x="9720266" y="368616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9" name="橢圓 138"/>
          <p:cNvSpPr/>
          <p:nvPr/>
        </p:nvSpPr>
        <p:spPr>
          <a:xfrm>
            <a:off x="10014892" y="312096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橢圓 139"/>
          <p:cNvSpPr/>
          <p:nvPr/>
        </p:nvSpPr>
        <p:spPr>
          <a:xfrm>
            <a:off x="10371674" y="28974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1" name="橢圓 140"/>
          <p:cNvSpPr/>
          <p:nvPr/>
        </p:nvSpPr>
        <p:spPr>
          <a:xfrm>
            <a:off x="10596573" y="21744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2" name="橢圓 141"/>
          <p:cNvSpPr/>
          <p:nvPr/>
        </p:nvSpPr>
        <p:spPr>
          <a:xfrm>
            <a:off x="11037472" y="179297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3" name="直線接點 142"/>
          <p:cNvCxnSpPr/>
          <p:nvPr/>
        </p:nvCxnSpPr>
        <p:spPr>
          <a:xfrm flipV="1">
            <a:off x="606120" y="1639459"/>
            <a:ext cx="3118761" cy="22569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矩形 143"/>
          <p:cNvSpPr/>
          <p:nvPr/>
        </p:nvSpPr>
        <p:spPr>
          <a:xfrm>
            <a:off x="1072633" y="1119589"/>
            <a:ext cx="2268428" cy="3718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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低度擬合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4909177" y="1119589"/>
            <a:ext cx="2268428" cy="3718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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擬合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8675428" y="1119589"/>
            <a:ext cx="2268428" cy="371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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過度擬合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7" name="橢圓 146"/>
          <p:cNvSpPr/>
          <p:nvPr/>
        </p:nvSpPr>
        <p:spPr>
          <a:xfrm>
            <a:off x="7059400" y="248793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橢圓 147"/>
          <p:cNvSpPr/>
          <p:nvPr/>
        </p:nvSpPr>
        <p:spPr>
          <a:xfrm>
            <a:off x="7134872" y="349176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9" name="橢圓 148"/>
          <p:cNvSpPr/>
          <p:nvPr/>
        </p:nvSpPr>
        <p:spPr>
          <a:xfrm>
            <a:off x="6558860" y="343834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橢圓 149"/>
          <p:cNvSpPr/>
          <p:nvPr/>
        </p:nvSpPr>
        <p:spPr>
          <a:xfrm>
            <a:off x="6362952" y="387249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橢圓 150"/>
          <p:cNvSpPr/>
          <p:nvPr/>
        </p:nvSpPr>
        <p:spPr>
          <a:xfrm>
            <a:off x="5653912" y="3971177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橢圓 151"/>
          <p:cNvSpPr/>
          <p:nvPr/>
        </p:nvSpPr>
        <p:spPr>
          <a:xfrm>
            <a:off x="4676466" y="390437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3" name="橢圓 152"/>
          <p:cNvSpPr/>
          <p:nvPr/>
        </p:nvSpPr>
        <p:spPr>
          <a:xfrm>
            <a:off x="5121320" y="4079177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4" name="橢圓 153"/>
          <p:cNvSpPr/>
          <p:nvPr/>
        </p:nvSpPr>
        <p:spPr>
          <a:xfrm>
            <a:off x="6856241" y="397075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橢圓 154"/>
          <p:cNvSpPr/>
          <p:nvPr/>
        </p:nvSpPr>
        <p:spPr>
          <a:xfrm>
            <a:off x="6894274" y="300652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橢圓 155"/>
          <p:cNvSpPr/>
          <p:nvPr/>
        </p:nvSpPr>
        <p:spPr>
          <a:xfrm>
            <a:off x="6196613" y="348220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橢圓 156"/>
          <p:cNvSpPr/>
          <p:nvPr/>
        </p:nvSpPr>
        <p:spPr>
          <a:xfrm>
            <a:off x="6365333" y="2595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橢圓 157"/>
          <p:cNvSpPr/>
          <p:nvPr/>
        </p:nvSpPr>
        <p:spPr>
          <a:xfrm>
            <a:off x="5407513" y="23684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/>
          <p:cNvSpPr/>
          <p:nvPr/>
        </p:nvSpPr>
        <p:spPr>
          <a:xfrm>
            <a:off x="5332690" y="313013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/>
          <p:cNvSpPr/>
          <p:nvPr/>
        </p:nvSpPr>
        <p:spPr>
          <a:xfrm>
            <a:off x="5100749" y="345988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橢圓 160"/>
          <p:cNvSpPr/>
          <p:nvPr/>
        </p:nvSpPr>
        <p:spPr>
          <a:xfrm>
            <a:off x="4754155" y="312096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2" name="橢圓 161"/>
          <p:cNvSpPr/>
          <p:nvPr/>
        </p:nvSpPr>
        <p:spPr>
          <a:xfrm>
            <a:off x="5754748" y="326337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橢圓 162"/>
          <p:cNvSpPr/>
          <p:nvPr/>
        </p:nvSpPr>
        <p:spPr>
          <a:xfrm>
            <a:off x="5823805" y="272663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橢圓 163"/>
          <p:cNvSpPr/>
          <p:nvPr/>
        </p:nvSpPr>
        <p:spPr>
          <a:xfrm>
            <a:off x="6261130" y="194568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橢圓 164"/>
          <p:cNvSpPr/>
          <p:nvPr/>
        </p:nvSpPr>
        <p:spPr>
          <a:xfrm>
            <a:off x="5565506" y="184713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橢圓 165"/>
          <p:cNvSpPr/>
          <p:nvPr/>
        </p:nvSpPr>
        <p:spPr>
          <a:xfrm>
            <a:off x="5961452" y="224612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橢圓 166"/>
          <p:cNvSpPr/>
          <p:nvPr/>
        </p:nvSpPr>
        <p:spPr>
          <a:xfrm>
            <a:off x="4717911" y="241464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橢圓 167"/>
          <p:cNvSpPr/>
          <p:nvPr/>
        </p:nvSpPr>
        <p:spPr>
          <a:xfrm>
            <a:off x="5147796" y="27224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橢圓 168"/>
          <p:cNvSpPr/>
          <p:nvPr/>
        </p:nvSpPr>
        <p:spPr>
          <a:xfrm>
            <a:off x="5066796" y="20389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橢圓 169"/>
          <p:cNvSpPr/>
          <p:nvPr/>
        </p:nvSpPr>
        <p:spPr>
          <a:xfrm>
            <a:off x="6716688" y="176038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1" name="直線接點 170"/>
          <p:cNvCxnSpPr/>
          <p:nvPr/>
        </p:nvCxnSpPr>
        <p:spPr>
          <a:xfrm>
            <a:off x="9561714" y="333424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橢圓 171"/>
          <p:cNvSpPr/>
          <p:nvPr/>
        </p:nvSpPr>
        <p:spPr>
          <a:xfrm>
            <a:off x="8310557" y="3080943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3" name="橢圓 172"/>
          <p:cNvSpPr/>
          <p:nvPr/>
        </p:nvSpPr>
        <p:spPr>
          <a:xfrm>
            <a:off x="8613135" y="357875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3"/>
              </a:solidFill>
            </a:endParaRPr>
          </a:p>
        </p:txBody>
      </p:sp>
      <p:sp>
        <p:nvSpPr>
          <p:cNvPr id="174" name="橢圓 173"/>
          <p:cNvSpPr/>
          <p:nvPr/>
        </p:nvSpPr>
        <p:spPr>
          <a:xfrm>
            <a:off x="9201107" y="372076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5" name="橢圓 174"/>
          <p:cNvSpPr/>
          <p:nvPr/>
        </p:nvSpPr>
        <p:spPr>
          <a:xfrm>
            <a:off x="9721869" y="368675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橢圓 175"/>
          <p:cNvSpPr/>
          <p:nvPr/>
        </p:nvSpPr>
        <p:spPr>
          <a:xfrm>
            <a:off x="10016495" y="312155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橢圓 176"/>
          <p:cNvSpPr/>
          <p:nvPr/>
        </p:nvSpPr>
        <p:spPr>
          <a:xfrm>
            <a:off x="10373277" y="289807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8" name="橢圓 177"/>
          <p:cNvSpPr/>
          <p:nvPr/>
        </p:nvSpPr>
        <p:spPr>
          <a:xfrm>
            <a:off x="10598176" y="2175003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橢圓 178"/>
          <p:cNvSpPr/>
          <p:nvPr/>
        </p:nvSpPr>
        <p:spPr>
          <a:xfrm>
            <a:off x="11039075" y="179355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橢圓 179"/>
          <p:cNvSpPr/>
          <p:nvPr/>
        </p:nvSpPr>
        <p:spPr>
          <a:xfrm>
            <a:off x="10927817" y="248851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橢圓 180"/>
          <p:cNvSpPr/>
          <p:nvPr/>
        </p:nvSpPr>
        <p:spPr>
          <a:xfrm>
            <a:off x="11003289" y="349234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橢圓 181"/>
          <p:cNvSpPr/>
          <p:nvPr/>
        </p:nvSpPr>
        <p:spPr>
          <a:xfrm>
            <a:off x="10427277" y="343892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橢圓 182"/>
          <p:cNvSpPr/>
          <p:nvPr/>
        </p:nvSpPr>
        <p:spPr>
          <a:xfrm>
            <a:off x="10231369" y="387307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橢圓 183"/>
          <p:cNvSpPr/>
          <p:nvPr/>
        </p:nvSpPr>
        <p:spPr>
          <a:xfrm>
            <a:off x="9522329" y="3971758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5" name="橢圓 184"/>
          <p:cNvSpPr/>
          <p:nvPr/>
        </p:nvSpPr>
        <p:spPr>
          <a:xfrm>
            <a:off x="8544883" y="390495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橢圓 185"/>
          <p:cNvSpPr/>
          <p:nvPr/>
        </p:nvSpPr>
        <p:spPr>
          <a:xfrm>
            <a:off x="8989737" y="4079758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7" name="橢圓 186"/>
          <p:cNvSpPr/>
          <p:nvPr/>
        </p:nvSpPr>
        <p:spPr>
          <a:xfrm>
            <a:off x="10724658" y="3971337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8" name="橢圓 187"/>
          <p:cNvSpPr/>
          <p:nvPr/>
        </p:nvSpPr>
        <p:spPr>
          <a:xfrm>
            <a:off x="10762691" y="300710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9" name="橢圓 188"/>
          <p:cNvSpPr/>
          <p:nvPr/>
        </p:nvSpPr>
        <p:spPr>
          <a:xfrm>
            <a:off x="10065030" y="3482787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0" name="橢圓 189"/>
          <p:cNvSpPr/>
          <p:nvPr/>
        </p:nvSpPr>
        <p:spPr>
          <a:xfrm>
            <a:off x="10233750" y="259651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橢圓 190"/>
          <p:cNvSpPr/>
          <p:nvPr/>
        </p:nvSpPr>
        <p:spPr>
          <a:xfrm>
            <a:off x="9275930" y="23690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橢圓 191"/>
          <p:cNvSpPr/>
          <p:nvPr/>
        </p:nvSpPr>
        <p:spPr>
          <a:xfrm>
            <a:off x="9201107" y="313071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橢圓 192"/>
          <p:cNvSpPr/>
          <p:nvPr/>
        </p:nvSpPr>
        <p:spPr>
          <a:xfrm>
            <a:off x="8969166" y="346047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橢圓 193"/>
          <p:cNvSpPr/>
          <p:nvPr/>
        </p:nvSpPr>
        <p:spPr>
          <a:xfrm>
            <a:off x="8622572" y="312155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橢圓 194"/>
          <p:cNvSpPr/>
          <p:nvPr/>
        </p:nvSpPr>
        <p:spPr>
          <a:xfrm>
            <a:off x="9677082" y="33670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橢圓 195"/>
          <p:cNvSpPr/>
          <p:nvPr/>
        </p:nvSpPr>
        <p:spPr>
          <a:xfrm>
            <a:off x="9692222" y="2727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橢圓 196"/>
          <p:cNvSpPr/>
          <p:nvPr/>
        </p:nvSpPr>
        <p:spPr>
          <a:xfrm>
            <a:off x="10129547" y="194626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8" name="橢圓 197"/>
          <p:cNvSpPr/>
          <p:nvPr/>
        </p:nvSpPr>
        <p:spPr>
          <a:xfrm>
            <a:off x="9433923" y="18477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橢圓 198"/>
          <p:cNvSpPr/>
          <p:nvPr/>
        </p:nvSpPr>
        <p:spPr>
          <a:xfrm>
            <a:off x="9829869" y="224670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橢圓 199"/>
          <p:cNvSpPr/>
          <p:nvPr/>
        </p:nvSpPr>
        <p:spPr>
          <a:xfrm>
            <a:off x="8586328" y="24152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橢圓 200"/>
          <p:cNvSpPr/>
          <p:nvPr/>
        </p:nvSpPr>
        <p:spPr>
          <a:xfrm>
            <a:off x="9016213" y="272302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2" name="橢圓 201"/>
          <p:cNvSpPr/>
          <p:nvPr/>
        </p:nvSpPr>
        <p:spPr>
          <a:xfrm>
            <a:off x="8935213" y="20395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3" name="橢圓 202"/>
          <p:cNvSpPr/>
          <p:nvPr/>
        </p:nvSpPr>
        <p:spPr>
          <a:xfrm>
            <a:off x="10585105" y="17609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4" name="直線接點 203"/>
          <p:cNvCxnSpPr/>
          <p:nvPr/>
        </p:nvCxnSpPr>
        <p:spPr>
          <a:xfrm>
            <a:off x="1805665" y="334144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橢圓 204"/>
          <p:cNvSpPr/>
          <p:nvPr/>
        </p:nvSpPr>
        <p:spPr>
          <a:xfrm>
            <a:off x="554508" y="308814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6" name="橢圓 205"/>
          <p:cNvSpPr/>
          <p:nvPr/>
        </p:nvSpPr>
        <p:spPr>
          <a:xfrm>
            <a:off x="857086" y="3585948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3"/>
              </a:solidFill>
            </a:endParaRPr>
          </a:p>
        </p:txBody>
      </p:sp>
      <p:sp>
        <p:nvSpPr>
          <p:cNvPr id="207" name="橢圓 206"/>
          <p:cNvSpPr/>
          <p:nvPr/>
        </p:nvSpPr>
        <p:spPr>
          <a:xfrm>
            <a:off x="1445058" y="372796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橢圓 207"/>
          <p:cNvSpPr/>
          <p:nvPr/>
        </p:nvSpPr>
        <p:spPr>
          <a:xfrm>
            <a:off x="1965820" y="3693948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橢圓 208"/>
          <p:cNvSpPr/>
          <p:nvPr/>
        </p:nvSpPr>
        <p:spPr>
          <a:xfrm>
            <a:off x="2260446" y="3128748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橢圓 209"/>
          <p:cNvSpPr/>
          <p:nvPr/>
        </p:nvSpPr>
        <p:spPr>
          <a:xfrm>
            <a:off x="2617228" y="2905268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橢圓 210"/>
          <p:cNvSpPr/>
          <p:nvPr/>
        </p:nvSpPr>
        <p:spPr>
          <a:xfrm>
            <a:off x="2842127" y="218220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2" name="橢圓 211"/>
          <p:cNvSpPr/>
          <p:nvPr/>
        </p:nvSpPr>
        <p:spPr>
          <a:xfrm>
            <a:off x="3283026" y="180075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3" name="橢圓 212"/>
          <p:cNvSpPr/>
          <p:nvPr/>
        </p:nvSpPr>
        <p:spPr>
          <a:xfrm>
            <a:off x="3171768" y="249571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4" name="橢圓 213"/>
          <p:cNvSpPr/>
          <p:nvPr/>
        </p:nvSpPr>
        <p:spPr>
          <a:xfrm>
            <a:off x="3247240" y="3499543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5" name="橢圓 214"/>
          <p:cNvSpPr/>
          <p:nvPr/>
        </p:nvSpPr>
        <p:spPr>
          <a:xfrm>
            <a:off x="2671228" y="344612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6" name="橢圓 215"/>
          <p:cNvSpPr/>
          <p:nvPr/>
        </p:nvSpPr>
        <p:spPr>
          <a:xfrm>
            <a:off x="2475320" y="3880273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7" name="橢圓 216"/>
          <p:cNvSpPr/>
          <p:nvPr/>
        </p:nvSpPr>
        <p:spPr>
          <a:xfrm>
            <a:off x="1766280" y="397895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8" name="橢圓 217"/>
          <p:cNvSpPr/>
          <p:nvPr/>
        </p:nvSpPr>
        <p:spPr>
          <a:xfrm>
            <a:off x="788834" y="3912153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橢圓 218"/>
          <p:cNvSpPr/>
          <p:nvPr/>
        </p:nvSpPr>
        <p:spPr>
          <a:xfrm>
            <a:off x="1233688" y="408695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0" name="橢圓 219"/>
          <p:cNvSpPr/>
          <p:nvPr/>
        </p:nvSpPr>
        <p:spPr>
          <a:xfrm>
            <a:off x="2968609" y="397853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1" name="橢圓 220"/>
          <p:cNvSpPr/>
          <p:nvPr/>
        </p:nvSpPr>
        <p:spPr>
          <a:xfrm>
            <a:off x="3006642" y="301430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2" name="橢圓 221"/>
          <p:cNvSpPr/>
          <p:nvPr/>
        </p:nvSpPr>
        <p:spPr>
          <a:xfrm>
            <a:off x="2308981" y="348998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3" name="橢圓 222"/>
          <p:cNvSpPr/>
          <p:nvPr/>
        </p:nvSpPr>
        <p:spPr>
          <a:xfrm>
            <a:off x="1213117" y="3467668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4" name="橢圓 223"/>
          <p:cNvSpPr/>
          <p:nvPr/>
        </p:nvSpPr>
        <p:spPr>
          <a:xfrm>
            <a:off x="650361" y="342325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5" name="橢圓 224"/>
          <p:cNvSpPr/>
          <p:nvPr/>
        </p:nvSpPr>
        <p:spPr>
          <a:xfrm>
            <a:off x="4546120" y="336925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6" name="橢圓 225"/>
          <p:cNvSpPr/>
          <p:nvPr/>
        </p:nvSpPr>
        <p:spPr>
          <a:xfrm>
            <a:off x="8400758" y="3410285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7" name="橢圓 226"/>
          <p:cNvSpPr/>
          <p:nvPr/>
        </p:nvSpPr>
        <p:spPr>
          <a:xfrm>
            <a:off x="2850170" y="2189153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8" name="橢圓 227"/>
          <p:cNvSpPr/>
          <p:nvPr/>
        </p:nvSpPr>
        <p:spPr>
          <a:xfrm>
            <a:off x="2485744" y="26106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9" name="橢圓 228"/>
          <p:cNvSpPr/>
          <p:nvPr/>
        </p:nvSpPr>
        <p:spPr>
          <a:xfrm>
            <a:off x="1527924" y="238321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0" name="橢圓 229"/>
          <p:cNvSpPr/>
          <p:nvPr/>
        </p:nvSpPr>
        <p:spPr>
          <a:xfrm>
            <a:off x="1453101" y="314486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1" name="橢圓 230"/>
          <p:cNvSpPr/>
          <p:nvPr/>
        </p:nvSpPr>
        <p:spPr>
          <a:xfrm>
            <a:off x="874566" y="31357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2" name="橢圓 231"/>
          <p:cNvSpPr/>
          <p:nvPr/>
        </p:nvSpPr>
        <p:spPr>
          <a:xfrm>
            <a:off x="1875159" y="327810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3" name="橢圓 232"/>
          <p:cNvSpPr/>
          <p:nvPr/>
        </p:nvSpPr>
        <p:spPr>
          <a:xfrm>
            <a:off x="1944216" y="27413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4" name="橢圓 233"/>
          <p:cNvSpPr/>
          <p:nvPr/>
        </p:nvSpPr>
        <p:spPr>
          <a:xfrm>
            <a:off x="2381541" y="19604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5" name="橢圓 234"/>
          <p:cNvSpPr/>
          <p:nvPr/>
        </p:nvSpPr>
        <p:spPr>
          <a:xfrm>
            <a:off x="1685917" y="18618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6" name="橢圓 235"/>
          <p:cNvSpPr/>
          <p:nvPr/>
        </p:nvSpPr>
        <p:spPr>
          <a:xfrm>
            <a:off x="2081863" y="226085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7" name="橢圓 236"/>
          <p:cNvSpPr/>
          <p:nvPr/>
        </p:nvSpPr>
        <p:spPr>
          <a:xfrm>
            <a:off x="838322" y="24293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8" name="橢圓 237"/>
          <p:cNvSpPr/>
          <p:nvPr/>
        </p:nvSpPr>
        <p:spPr>
          <a:xfrm>
            <a:off x="1268207" y="273717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9" name="橢圓 238"/>
          <p:cNvSpPr/>
          <p:nvPr/>
        </p:nvSpPr>
        <p:spPr>
          <a:xfrm>
            <a:off x="1187207" y="205372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0" name="橢圓 239"/>
          <p:cNvSpPr/>
          <p:nvPr/>
        </p:nvSpPr>
        <p:spPr>
          <a:xfrm>
            <a:off x="2837099" y="17751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1" name="矩形 240"/>
          <p:cNvSpPr/>
          <p:nvPr/>
        </p:nvSpPr>
        <p:spPr>
          <a:xfrm>
            <a:off x="8811913" y="324288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2" name="矩形 241"/>
          <p:cNvSpPr/>
          <p:nvPr/>
        </p:nvSpPr>
        <p:spPr>
          <a:xfrm>
            <a:off x="10835856" y="1590312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3" name="矩形 242"/>
          <p:cNvSpPr/>
          <p:nvPr/>
        </p:nvSpPr>
        <p:spPr>
          <a:xfrm>
            <a:off x="9500958" y="3619964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4" name="橢圓 243"/>
          <p:cNvSpPr/>
          <p:nvPr/>
        </p:nvSpPr>
        <p:spPr>
          <a:xfrm>
            <a:off x="4756735" y="312099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8" name="矩形 247"/>
          <p:cNvSpPr/>
          <p:nvPr/>
        </p:nvSpPr>
        <p:spPr>
          <a:xfrm>
            <a:off x="8539313" y="3381275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9" name="橢圓 248"/>
          <p:cNvSpPr/>
          <p:nvPr/>
        </p:nvSpPr>
        <p:spPr>
          <a:xfrm>
            <a:off x="4756948" y="311388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0" name="矩形 249"/>
          <p:cNvSpPr/>
          <p:nvPr/>
        </p:nvSpPr>
        <p:spPr>
          <a:xfrm>
            <a:off x="4946289" y="3235218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1" name="矩形 250"/>
          <p:cNvSpPr/>
          <p:nvPr/>
        </p:nvSpPr>
        <p:spPr>
          <a:xfrm>
            <a:off x="6970232" y="1582646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2" name="矩形 251"/>
          <p:cNvSpPr/>
          <p:nvPr/>
        </p:nvSpPr>
        <p:spPr>
          <a:xfrm>
            <a:off x="5635334" y="3612298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3" name="矩形 252"/>
          <p:cNvSpPr/>
          <p:nvPr/>
        </p:nvSpPr>
        <p:spPr>
          <a:xfrm>
            <a:off x="4681640" y="3357707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4" name="矩形 253"/>
          <p:cNvSpPr/>
          <p:nvPr/>
        </p:nvSpPr>
        <p:spPr>
          <a:xfrm>
            <a:off x="6268931" y="2912126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5" name="矩形 254"/>
          <p:cNvSpPr/>
          <p:nvPr/>
        </p:nvSpPr>
        <p:spPr>
          <a:xfrm>
            <a:off x="10130002" y="2903753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6" name="矩形 255"/>
          <p:cNvSpPr/>
          <p:nvPr/>
        </p:nvSpPr>
        <p:spPr>
          <a:xfrm>
            <a:off x="5323960" y="3562529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7" name="矩形 256"/>
          <p:cNvSpPr/>
          <p:nvPr/>
        </p:nvSpPr>
        <p:spPr>
          <a:xfrm>
            <a:off x="9211761" y="3538534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8" name="矩形 257"/>
          <p:cNvSpPr/>
          <p:nvPr/>
        </p:nvSpPr>
        <p:spPr>
          <a:xfrm>
            <a:off x="8988354" y="2463453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9" name="矩形 258"/>
          <p:cNvSpPr/>
          <p:nvPr/>
        </p:nvSpPr>
        <p:spPr>
          <a:xfrm>
            <a:off x="9491391" y="3003525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0" name="矩形 259"/>
          <p:cNvSpPr/>
          <p:nvPr/>
        </p:nvSpPr>
        <p:spPr>
          <a:xfrm>
            <a:off x="10147383" y="222518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1" name="矩形 260"/>
          <p:cNvSpPr/>
          <p:nvPr/>
        </p:nvSpPr>
        <p:spPr>
          <a:xfrm>
            <a:off x="9472220" y="2107065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2" name="矩形 261"/>
          <p:cNvSpPr/>
          <p:nvPr/>
        </p:nvSpPr>
        <p:spPr>
          <a:xfrm>
            <a:off x="10727617" y="3261903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3" name="矩形 262"/>
          <p:cNvSpPr/>
          <p:nvPr/>
        </p:nvSpPr>
        <p:spPr>
          <a:xfrm>
            <a:off x="9993262" y="4065270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4" name="矩形 263"/>
          <p:cNvSpPr/>
          <p:nvPr/>
        </p:nvSpPr>
        <p:spPr>
          <a:xfrm>
            <a:off x="8827213" y="3842379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5" name="矩形 264"/>
          <p:cNvSpPr/>
          <p:nvPr/>
        </p:nvSpPr>
        <p:spPr>
          <a:xfrm>
            <a:off x="10911526" y="2180880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7" name="矩形 266"/>
          <p:cNvSpPr/>
          <p:nvPr/>
        </p:nvSpPr>
        <p:spPr>
          <a:xfrm>
            <a:off x="5131046" y="2462568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8" name="矩形 267"/>
          <p:cNvSpPr/>
          <p:nvPr/>
        </p:nvSpPr>
        <p:spPr>
          <a:xfrm>
            <a:off x="5634083" y="300264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9" name="矩形 268"/>
          <p:cNvSpPr/>
          <p:nvPr/>
        </p:nvSpPr>
        <p:spPr>
          <a:xfrm>
            <a:off x="6290075" y="2224299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0" name="矩形 269"/>
          <p:cNvSpPr/>
          <p:nvPr/>
        </p:nvSpPr>
        <p:spPr>
          <a:xfrm>
            <a:off x="5614912" y="210618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1" name="矩形 270"/>
          <p:cNvSpPr/>
          <p:nvPr/>
        </p:nvSpPr>
        <p:spPr>
          <a:xfrm>
            <a:off x="6870309" y="3261018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2" name="矩形 271"/>
          <p:cNvSpPr/>
          <p:nvPr/>
        </p:nvSpPr>
        <p:spPr>
          <a:xfrm>
            <a:off x="6135954" y="4064385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3" name="矩形 272"/>
          <p:cNvSpPr/>
          <p:nvPr/>
        </p:nvSpPr>
        <p:spPr>
          <a:xfrm>
            <a:off x="4969905" y="3841494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4" name="矩形 273"/>
          <p:cNvSpPr/>
          <p:nvPr/>
        </p:nvSpPr>
        <p:spPr>
          <a:xfrm>
            <a:off x="7054218" y="2179995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6" name="矩形 275"/>
          <p:cNvSpPr/>
          <p:nvPr/>
        </p:nvSpPr>
        <p:spPr>
          <a:xfrm>
            <a:off x="1049828" y="3229097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7" name="矩形 276"/>
          <p:cNvSpPr/>
          <p:nvPr/>
        </p:nvSpPr>
        <p:spPr>
          <a:xfrm>
            <a:off x="3073771" y="1576525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矩形 277"/>
          <p:cNvSpPr/>
          <p:nvPr/>
        </p:nvSpPr>
        <p:spPr>
          <a:xfrm>
            <a:off x="1738873" y="3606177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9" name="矩形 278"/>
          <p:cNvSpPr/>
          <p:nvPr/>
        </p:nvSpPr>
        <p:spPr>
          <a:xfrm>
            <a:off x="785179" y="3351586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0" name="矩形 279"/>
          <p:cNvSpPr/>
          <p:nvPr/>
        </p:nvSpPr>
        <p:spPr>
          <a:xfrm>
            <a:off x="2372470" y="2906005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1" name="矩形 280"/>
          <p:cNvSpPr/>
          <p:nvPr/>
        </p:nvSpPr>
        <p:spPr>
          <a:xfrm>
            <a:off x="1427499" y="3556408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2" name="矩形 281"/>
          <p:cNvSpPr/>
          <p:nvPr/>
        </p:nvSpPr>
        <p:spPr>
          <a:xfrm>
            <a:off x="1234585" y="2456447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3" name="矩形 282"/>
          <p:cNvSpPr/>
          <p:nvPr/>
        </p:nvSpPr>
        <p:spPr>
          <a:xfrm>
            <a:off x="1737622" y="2996519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4" name="矩形 283"/>
          <p:cNvSpPr/>
          <p:nvPr/>
        </p:nvSpPr>
        <p:spPr>
          <a:xfrm>
            <a:off x="2393614" y="2218178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5" name="矩形 284"/>
          <p:cNvSpPr/>
          <p:nvPr/>
        </p:nvSpPr>
        <p:spPr>
          <a:xfrm>
            <a:off x="1718451" y="2100059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6" name="矩形 285"/>
          <p:cNvSpPr/>
          <p:nvPr/>
        </p:nvSpPr>
        <p:spPr>
          <a:xfrm>
            <a:off x="2973848" y="3254897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7" name="矩形 286"/>
          <p:cNvSpPr/>
          <p:nvPr/>
        </p:nvSpPr>
        <p:spPr>
          <a:xfrm>
            <a:off x="2239493" y="4058264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8" name="矩形 287"/>
          <p:cNvSpPr/>
          <p:nvPr/>
        </p:nvSpPr>
        <p:spPr>
          <a:xfrm>
            <a:off x="1073444" y="3835373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9" name="矩形 288"/>
          <p:cNvSpPr/>
          <p:nvPr/>
        </p:nvSpPr>
        <p:spPr>
          <a:xfrm>
            <a:off x="3157757" y="2173874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0" name="文字方塊 289"/>
          <p:cNvSpPr txBox="1"/>
          <p:nvPr/>
        </p:nvSpPr>
        <p:spPr>
          <a:xfrm>
            <a:off x="423361" y="2910489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91" name="文字方塊 290"/>
          <p:cNvSpPr txBox="1"/>
          <p:nvPr/>
        </p:nvSpPr>
        <p:spPr>
          <a:xfrm>
            <a:off x="494349" y="3244398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92" name="文字方塊 291"/>
          <p:cNvSpPr txBox="1"/>
          <p:nvPr/>
        </p:nvSpPr>
        <p:spPr>
          <a:xfrm>
            <a:off x="661326" y="3188943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93" name="文字方塊 292"/>
          <p:cNvSpPr txBox="1"/>
          <p:nvPr/>
        </p:nvSpPr>
        <p:spPr>
          <a:xfrm>
            <a:off x="724553" y="340376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94" name="文字方塊 293"/>
          <p:cNvSpPr txBox="1"/>
          <p:nvPr/>
        </p:nvSpPr>
        <p:spPr>
          <a:xfrm>
            <a:off x="1743397" y="310229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95" name="文字方塊 294"/>
          <p:cNvSpPr txBox="1"/>
          <p:nvPr/>
        </p:nvSpPr>
        <p:spPr>
          <a:xfrm>
            <a:off x="1623976" y="2824061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96" name="文字方塊 295"/>
          <p:cNvSpPr txBox="1"/>
          <p:nvPr/>
        </p:nvSpPr>
        <p:spPr>
          <a:xfrm>
            <a:off x="2373141" y="2434868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97" name="文字方塊 296"/>
          <p:cNvSpPr txBox="1"/>
          <p:nvPr/>
        </p:nvSpPr>
        <p:spPr>
          <a:xfrm>
            <a:off x="3152491" y="1615617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98" name="文字方塊 297"/>
          <p:cNvSpPr txBox="1"/>
          <p:nvPr/>
        </p:nvSpPr>
        <p:spPr>
          <a:xfrm>
            <a:off x="8416207" y="3188943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299" name="文字方塊 298"/>
          <p:cNvSpPr txBox="1"/>
          <p:nvPr/>
        </p:nvSpPr>
        <p:spPr>
          <a:xfrm>
            <a:off x="8687112" y="306897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300" name="文字方塊 299"/>
          <p:cNvSpPr txBox="1"/>
          <p:nvPr/>
        </p:nvSpPr>
        <p:spPr>
          <a:xfrm>
            <a:off x="9077691" y="3348634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301" name="文字方塊 300"/>
          <p:cNvSpPr txBox="1"/>
          <p:nvPr/>
        </p:nvSpPr>
        <p:spPr>
          <a:xfrm>
            <a:off x="9371635" y="3442776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302" name="文字方塊 301"/>
          <p:cNvSpPr txBox="1"/>
          <p:nvPr/>
        </p:nvSpPr>
        <p:spPr>
          <a:xfrm>
            <a:off x="10014892" y="2718589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303" name="文字方塊 302"/>
          <p:cNvSpPr txBox="1"/>
          <p:nvPr/>
        </p:nvSpPr>
        <p:spPr>
          <a:xfrm>
            <a:off x="10711240" y="1429384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2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55" name="Google Shape;955;p70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6" name="Google Shape;956;p70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9" name="Google Shape;959;p70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04931" y="122835"/>
            <a:ext cx="5571969" cy="560398"/>
            <a:chOff x="104931" y="122092"/>
            <a:chExt cx="4166445" cy="659567"/>
          </a:xfrm>
        </p:grpSpPr>
        <p:sp>
          <p:nvSpPr>
            <p:cNvPr id="14" name="綵帶 (向上) 13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800" b="1" dirty="0">
                  <a:solidFill>
                    <a:schemeClr val="bg1"/>
                  </a:solidFill>
                </a:rPr>
                <a:t>過度擬合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Over</a:t>
              </a:r>
              <a:r>
                <a:rPr lang="zh-TW" alt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TW" sz="2800" b="1" dirty="0" smtClean="0">
                  <a:solidFill>
                    <a:schemeClr val="bg1"/>
                  </a:solidFill>
                </a:rPr>
                <a:t>fitting</a:t>
              </a:r>
              <a:endParaRPr lang="en-US" altLang="zh-TW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65722" y="105775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  <a:tabLst>
                <a:tab pos="228600" algn="l"/>
                <a:tab pos="457200" algn="l"/>
              </a:tabLst>
            </a:pP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過度擬合的解決方法：</a:t>
            </a:r>
            <a:endParaRPr lang="zh-TW" altLang="zh-TW" sz="1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增加樣本數量</a:t>
            </a:r>
            <a:endParaRPr lang="zh-TW" altLang="zh-TW" sz="1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減少模型複雜度</a:t>
            </a:r>
            <a:endParaRPr lang="zh-TW" altLang="zh-TW" sz="1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減少訓練次數</a:t>
            </a:r>
            <a:endParaRPr lang="zh-TW" alt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1" name="手繪多邊形 30"/>
          <p:cNvSpPr/>
          <p:nvPr/>
        </p:nvSpPr>
        <p:spPr>
          <a:xfrm>
            <a:off x="6796979" y="1824283"/>
            <a:ext cx="2952206" cy="2349059"/>
          </a:xfrm>
          <a:custGeom>
            <a:avLst/>
            <a:gdLst>
              <a:gd name="connsiteX0" fmla="*/ 0 w 2952206"/>
              <a:gd name="connsiteY0" fmla="*/ 1373267 h 2349059"/>
              <a:gd name="connsiteX1" fmla="*/ 174172 w 2952206"/>
              <a:gd name="connsiteY1" fmla="*/ 2104787 h 2349059"/>
              <a:gd name="connsiteX2" fmla="*/ 374469 w 2952206"/>
              <a:gd name="connsiteY2" fmla="*/ 1660650 h 2349059"/>
              <a:gd name="connsiteX3" fmla="*/ 531223 w 2952206"/>
              <a:gd name="connsiteY3" fmla="*/ 1643233 h 2349059"/>
              <a:gd name="connsiteX4" fmla="*/ 888274 w 2952206"/>
              <a:gd name="connsiteY4" fmla="*/ 2069953 h 2349059"/>
              <a:gd name="connsiteX5" fmla="*/ 1227909 w 2952206"/>
              <a:gd name="connsiteY5" fmla="*/ 2348627 h 2349059"/>
              <a:gd name="connsiteX6" fmla="*/ 1419497 w 2952206"/>
              <a:gd name="connsiteY6" fmla="*/ 2008993 h 2349059"/>
              <a:gd name="connsiteX7" fmla="*/ 1576252 w 2952206"/>
              <a:gd name="connsiteY7" fmla="*/ 1538730 h 2349059"/>
              <a:gd name="connsiteX8" fmla="*/ 1968137 w 2952206"/>
              <a:gd name="connsiteY8" fmla="*/ 1416810 h 2349059"/>
              <a:gd name="connsiteX9" fmla="*/ 2142309 w 2952206"/>
              <a:gd name="connsiteY9" fmla="*/ 903004 h 2349059"/>
              <a:gd name="connsiteX10" fmla="*/ 2464526 w 2952206"/>
              <a:gd name="connsiteY10" fmla="*/ 14730 h 2349059"/>
              <a:gd name="connsiteX11" fmla="*/ 2952206 w 2952206"/>
              <a:gd name="connsiteY11" fmla="*/ 432741 h 234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52206" h="2349059">
                <a:moveTo>
                  <a:pt x="0" y="1373267"/>
                </a:moveTo>
                <a:cubicBezTo>
                  <a:pt x="55880" y="1715078"/>
                  <a:pt x="111761" y="2056890"/>
                  <a:pt x="174172" y="2104787"/>
                </a:cubicBezTo>
                <a:cubicBezTo>
                  <a:pt x="236583" y="2152684"/>
                  <a:pt x="314960" y="1737576"/>
                  <a:pt x="374469" y="1660650"/>
                </a:cubicBezTo>
                <a:cubicBezTo>
                  <a:pt x="433978" y="1583724"/>
                  <a:pt x="445589" y="1575016"/>
                  <a:pt x="531223" y="1643233"/>
                </a:cubicBezTo>
                <a:cubicBezTo>
                  <a:pt x="616857" y="1711450"/>
                  <a:pt x="772160" y="1952387"/>
                  <a:pt x="888274" y="2069953"/>
                </a:cubicBezTo>
                <a:cubicBezTo>
                  <a:pt x="1004388" y="2187519"/>
                  <a:pt x="1139372" y="2358787"/>
                  <a:pt x="1227909" y="2348627"/>
                </a:cubicBezTo>
                <a:cubicBezTo>
                  <a:pt x="1316446" y="2338467"/>
                  <a:pt x="1361440" y="2143976"/>
                  <a:pt x="1419497" y="2008993"/>
                </a:cubicBezTo>
                <a:cubicBezTo>
                  <a:pt x="1477554" y="1874010"/>
                  <a:pt x="1484812" y="1637427"/>
                  <a:pt x="1576252" y="1538730"/>
                </a:cubicBezTo>
                <a:cubicBezTo>
                  <a:pt x="1667692" y="1440033"/>
                  <a:pt x="1873794" y="1522764"/>
                  <a:pt x="1968137" y="1416810"/>
                </a:cubicBezTo>
                <a:cubicBezTo>
                  <a:pt x="2062480" y="1310856"/>
                  <a:pt x="2059578" y="1136684"/>
                  <a:pt x="2142309" y="903004"/>
                </a:cubicBezTo>
                <a:cubicBezTo>
                  <a:pt x="2225041" y="669324"/>
                  <a:pt x="2329543" y="93107"/>
                  <a:pt x="2464526" y="14730"/>
                </a:cubicBezTo>
                <a:cubicBezTo>
                  <a:pt x="2599509" y="-63647"/>
                  <a:pt x="2775857" y="184547"/>
                  <a:pt x="2952206" y="43274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6774513" y="4584165"/>
            <a:ext cx="340158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6773948" y="1681327"/>
            <a:ext cx="17048" cy="291776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373454" y="1493032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454" y="1493032"/>
                <a:ext cx="453970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9852826" y="4574996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altLang="zh-TW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826" y="4574996"/>
                <a:ext cx="4475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/>
          <p:cNvCxnSpPr/>
          <p:nvPr/>
        </p:nvCxnSpPr>
        <p:spPr>
          <a:xfrm>
            <a:off x="7988153" y="360400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6736996" y="335070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7039574" y="384851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627546" y="39905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8148308" y="395651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8442934" y="339131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8799716" y="31678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9024615" y="24447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9465514" y="20633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>
            <a:off x="7989756" y="36045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/>
          <p:cNvSpPr/>
          <p:nvPr/>
        </p:nvSpPr>
        <p:spPr>
          <a:xfrm>
            <a:off x="6738599" y="3351287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7041177" y="384909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3"/>
              </a:solidFill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629149" y="399111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8149911" y="395709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8444537" y="339189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8801319" y="316841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9026218" y="2445347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9467117" y="206389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9355859" y="275886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9431331" y="376268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8855319" y="3709270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8659411" y="414341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7950371" y="424210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6972925" y="417529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7417779" y="4350102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9152700" y="424168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9190733" y="3277446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8493072" y="3753131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8661792" y="286686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7703972" y="26394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7629149" y="340106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7397208" y="3730814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7050614" y="33918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8105124" y="36373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8120264" y="29975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/>
          <p:cNvSpPr/>
          <p:nvPr/>
        </p:nvSpPr>
        <p:spPr>
          <a:xfrm>
            <a:off x="8557589" y="221660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7861965" y="21180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/>
          <p:cNvSpPr/>
          <p:nvPr/>
        </p:nvSpPr>
        <p:spPr>
          <a:xfrm>
            <a:off x="8257911" y="251705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/>
          <p:cNvSpPr/>
          <p:nvPr/>
        </p:nvSpPr>
        <p:spPr>
          <a:xfrm>
            <a:off x="7014370" y="268556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444255" y="29933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7363255" y="23099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9013147" y="203130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6828800" y="3680629"/>
            <a:ext cx="108000" cy="108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7239955" y="3513228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9263898" y="1860656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7929000" y="3890308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6967355" y="3651619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8558044" y="3174097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/>
        </p:nvSpPr>
        <p:spPr>
          <a:xfrm>
            <a:off x="7639803" y="3808878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>
            <a:off x="7416396" y="2733797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矩形 105"/>
          <p:cNvSpPr/>
          <p:nvPr/>
        </p:nvSpPr>
        <p:spPr>
          <a:xfrm>
            <a:off x="7919433" y="3273869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 106"/>
          <p:cNvSpPr/>
          <p:nvPr/>
        </p:nvSpPr>
        <p:spPr>
          <a:xfrm>
            <a:off x="8575425" y="2495528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矩形 107"/>
          <p:cNvSpPr/>
          <p:nvPr/>
        </p:nvSpPr>
        <p:spPr>
          <a:xfrm>
            <a:off x="7900262" y="2377409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9155659" y="3532247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矩形 109"/>
          <p:cNvSpPr/>
          <p:nvPr/>
        </p:nvSpPr>
        <p:spPr>
          <a:xfrm>
            <a:off x="8421304" y="4335614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矩形 110"/>
          <p:cNvSpPr/>
          <p:nvPr/>
        </p:nvSpPr>
        <p:spPr>
          <a:xfrm>
            <a:off x="7255255" y="4112723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矩形 111"/>
          <p:cNvSpPr/>
          <p:nvPr/>
        </p:nvSpPr>
        <p:spPr>
          <a:xfrm>
            <a:off x="9339568" y="2451224"/>
            <a:ext cx="108000" cy="10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6844249" y="3459287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7115154" y="3339314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7505733" y="3618978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7799677" y="371312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8442934" y="2988933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9139282" y="1699728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</a:t>
            </a:r>
            <a:endParaRPr lang="zh-TW" alt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3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多特徵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(3</a:t>
            </a: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個以上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)</a:t>
            </a: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的分類</a:t>
            </a:r>
            <a:endParaRPr sz="4800" b="1" dirty="0">
              <a:solidFill>
                <a:srgbClr val="2D4358"/>
              </a:solidFill>
              <a:latin typeface="Microsoft JhengHei"/>
              <a:ea typeface="Microsoft JhengHei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6278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綵帶 (向上) 8"/>
          <p:cNvSpPr/>
          <p:nvPr/>
        </p:nvSpPr>
        <p:spPr>
          <a:xfrm>
            <a:off x="104931" y="122835"/>
            <a:ext cx="6600669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58675" y="145053"/>
            <a:ext cx="469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個以上多特徵邏輯迴歸</a:t>
            </a:r>
            <a:endParaRPr lang="zh-TW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2621" y="889308"/>
                <a:ext cx="10645540" cy="4844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假設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要</a:t>
                </a: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用</a:t>
                </a:r>
                <a:r>
                  <a:rPr lang="en-US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n</a:t>
                </a: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個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特徵資料</a:t>
                </a:r>
                <a:r>
                  <a:rPr lang="x-none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、、、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x-none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來做二元分類，分類的決策邊界方程式：</a:t>
                </a:r>
                <a14:m>
                  <m:oMath xmlns:m="http://schemas.openxmlformats.org/officeDocument/2006/math"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zh-TW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、、、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0</a:t>
                </a:r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lvl="1" indent="355600"/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</a:t>
                </a: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偏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值和權重</a:t>
                </a: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有</a:t>
                </a:r>
                <a:r>
                  <a:rPr lang="en-US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n+1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個：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、、、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304800"/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 </a:t>
                </a:r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>
                  <a:buFont typeface="Wingdings" panose="05000000000000000000" pitchFamily="2" charset="2"/>
                  <a:buChar char="n"/>
                  <a:tabLst>
                    <a:tab pos="228600" algn="l"/>
                    <a:tab pos="457200" algn="l"/>
                  </a:tabLst>
                </a:pP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第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筆資料的</a:t>
                </a: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特徵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資料</a:t>
                </a:r>
                <a:r>
                  <a:rPr lang="en-US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𝟑</m:t>
                        </m:r>
                      </m:sub>
                    </m:sSub>
                    <m:r>
                      <a:rPr lang="zh-TW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、、、、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zh-TW" sz="2400" kern="100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lvl="1" indent="355600"/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線性加權</a:t>
                </a: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運算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𝒛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</m:sub>
                    </m:sSub>
                    <m:r>
                      <a:rPr lang="en-US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𝒃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b>
                    </m:sSub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𝟑</m:t>
                        </m:r>
                      </m:sub>
                    </m:sSub>
                    <m:r>
                      <a:rPr lang="zh-TW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、、、</m:t>
                    </m:r>
                    <m:r>
                      <a:rPr lang="en-US" altLang="zh-TW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𝒏</m:t>
                        </m:r>
                      </m:sub>
                    </m:sSub>
                  </m:oMath>
                </a14:m>
                <a:endParaRPr lang="zh-TW" altLang="zh-TW" sz="2400" kern="1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lvl="1" indent="355600"/>
                <a:r>
                  <a:rPr lang="zh-TW" altLang="en-US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</a:t>
                </a:r>
                <a:r>
                  <a:rPr lang="zh-TW" altLang="zh-TW" sz="2400" b="1" kern="1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F(</a:t>
                </a:r>
                <a:r>
                  <a:rPr lang="en-US" altLang="zh-TW" sz="2400" b="1" kern="1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z</a:t>
                </a:r>
                <a:r>
                  <a:rPr lang="en-US" altLang="zh-TW" sz="2400" b="1" kern="100" baseline="-250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num>
                      <m:den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400" b="1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 kern="10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TW" sz="2400" b="1" i="1" kern="10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 kern="10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TW" sz="2400" b="1" i="1" kern="10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𝒌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altLang="zh-TW" sz="2400" b="1" kern="1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𝒑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分類標示為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的機率</a:t>
                </a: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1905">
                  <a:tabLst>
                    <a:tab pos="457200" algn="l"/>
                  </a:tabLst>
                </a:pPr>
                <a:r>
                  <a:rPr lang="en-US" altLang="zh-TW" sz="2400" b="1" kern="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 </a:t>
                </a:r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lvl="0" indent="-342900">
                  <a:buFont typeface="Wingdings" panose="05000000000000000000" pitchFamily="2" charset="2"/>
                  <a:buChar char="n"/>
                  <a:tabLst>
                    <a:tab pos="228600" algn="l"/>
                  </a:tabLst>
                </a:pPr>
                <a:r>
                  <a:rPr lang="zh-TW" altLang="en-US" sz="2400" b="1" kern="100" dirty="0" smtClean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損失函數</a:t>
                </a:r>
                <a:endParaRPr lang="en-US" altLang="zh-TW" sz="2400" b="1" kern="100" dirty="0" smtClean="0">
                  <a:latin typeface="Cambria Math" panose="020405030504060302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lvl="0">
                  <a:tabLst>
                    <a:tab pos="2286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𝐋</m:t>
                      </m:r>
                      <m:r>
                        <m:rPr>
                          <m:nor/>
                        </m:rPr>
                        <a:rPr lang="en-US" altLang="zh-TW" sz="2400" b="1" kern="10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TW" sz="2400" b="1" kern="10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𝒍𝒏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sz="2400" b="1" kern="10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)×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𝒍𝒏</m:t>
                          </m:r>
                          <m:r>
                            <m:rPr>
                              <m:nor/>
                            </m:rPr>
                            <a:rPr lang="en-US" altLang="zh-TW" sz="2400" b="1" kern="10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(1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sz="2400" b="1" kern="10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)]</m:t>
                          </m:r>
                          <m:r>
                            <m:rPr>
                              <m:nor/>
                            </m:rPr>
                            <a:rPr lang="en-US" altLang="zh-TW" sz="2400" b="1" i="1" kern="10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nary>
                      <m:r>
                        <m:rPr>
                          <m:nor/>
                        </m:rPr>
                        <a:rPr lang="en-US" altLang="zh-TW" sz="2400" b="1" kern="10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nor/>
                            </m:rPr>
                            <a:rPr lang="en-US" altLang="zh-TW" sz="2400" b="1" kern="10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𝒍𝒏</m:t>
                          </m:r>
                          <m:r>
                            <a:rPr lang="en-US" altLang="zh-TW" sz="2400" b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TW" altLang="zh-TW" sz="2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400" b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lang="x-none" altLang="zh-TW" sz="2400" kern="100" dirty="0"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 </a:t>
                </a:r>
                <a:endParaRPr lang="zh-TW" altLang="zh-TW" sz="2400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21" y="889308"/>
                <a:ext cx="10645540" cy="4844275"/>
              </a:xfrm>
              <a:prstGeom prst="rect">
                <a:avLst/>
              </a:prstGeom>
              <a:blipFill>
                <a:blip r:embed="rId2"/>
                <a:stretch>
                  <a:fillRect l="-744" t="-8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65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綵帶 (向上) 8"/>
          <p:cNvSpPr/>
          <p:nvPr/>
        </p:nvSpPr>
        <p:spPr>
          <a:xfrm>
            <a:off x="104931" y="122835"/>
            <a:ext cx="5910857" cy="560398"/>
          </a:xfrm>
          <a:prstGeom prst="ribbon2">
            <a:avLst>
              <a:gd name="adj1" fmla="val 5303"/>
              <a:gd name="adj2" fmla="val 70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981778" y="145053"/>
            <a:ext cx="412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用矩陣運算模型的預估值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74318" y="847627"/>
                <a:ext cx="11482939" cy="1880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2400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𝑲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zh-TW" altLang="zh-TW" sz="2400" b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＝</m:t>
                    </m:r>
                    <m:r>
                      <a:rPr lang="en-US" altLang="zh-TW" sz="2400" b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𝑮</m:t>
                    </m:r>
                    <m:d>
                      <m:d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eqArrPr>
                                  <m:e>
                                    <m:eqArr>
                                      <m:eqArrPr>
                                        <m:ctrlP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eqArrPr>
                                      <m:e>
                                        <m:eqArr>
                                          <m:eqArrPr>
                                            <m:ctrlP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𝒃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  <m:r>
                                                  <a:rPr lang="en-US" altLang="zh-TW" sz="2400" b="1" i="1" smtClean="0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 smtClean="0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  <m:r>
                                                  <a:rPr lang="en-US" altLang="zh-TW" sz="2400" b="1" i="1" smtClean="0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、、、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  <m:r>
                                                  <a:rPr lang="en-US" altLang="zh-TW" sz="2400" b="1" i="1" smtClean="0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𝒃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 smtClean="0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 smtClean="0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 smtClean="0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、、、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 smtClean="0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sub>
                                            </m:sSub>
                                          </m:e>
                                        </m:eqAr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𝒃</m:t>
                                        </m:r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、、、</m:t>
                                        </m:r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 smtClean="0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𝒃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𝑲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𝑲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𝑲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zh-TW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、、、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𝑲</m:t>
                                    </m:r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altLang="zh-TW" sz="2400" b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   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8" y="847627"/>
                <a:ext cx="11482939" cy="18808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55427" y="5742538"/>
                <a:ext cx="8723697" cy="471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預估值矩陣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2400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] </a:t>
                </a:r>
                <a:r>
                  <a:rPr lang="en-US" altLang="zh-TW" sz="2400" b="1" dirty="0" smtClean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=G([</a:t>
                </a: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特徵資料矩陣</a:t>
                </a:r>
                <a:r>
                  <a:rPr lang="en-US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X]</a:t>
                </a:r>
                <a14:m>
                  <m:oMath xmlns:m="http://schemas.openxmlformats.org/officeDocument/2006/math">
                    <m:r>
                      <a:rPr lang="en-US" altLang="zh-TW" sz="2400" b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400" b="1" dirty="0">
                    <a:latin typeface="微軟正黑體" panose="020B0604030504040204" pitchFamily="34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權重矩陣</a:t>
                </a:r>
                <a:r>
                  <a:rPr lang="en-US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W]+</a:t>
                </a:r>
                <a:r>
                  <a:rPr lang="zh-TW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偏值</a:t>
                </a:r>
                <a:r>
                  <a:rPr lang="en-US" altLang="zh-TW" sz="2400" b="1" dirty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b</a:t>
                </a:r>
                <a:r>
                  <a:rPr lang="en-US" altLang="zh-TW" sz="2400" b="1" dirty="0" smtClean="0"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27" y="5742538"/>
                <a:ext cx="8723697" cy="471539"/>
              </a:xfrm>
              <a:prstGeom prst="rect">
                <a:avLst/>
              </a:prstGeom>
              <a:blipFill>
                <a:blip r:embed="rId3"/>
                <a:stretch>
                  <a:fillRect l="-1048" t="-7792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>
            <a:off x="2813127" y="3439828"/>
            <a:ext cx="0" cy="16560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289645" y="3482999"/>
            <a:ext cx="492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樣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本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數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Ｋ</a:t>
            </a:r>
            <a:endParaRPr lang="en-US" altLang="zh-TW" sz="2400" b="1" dirty="0" smtClean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3020920" y="3262978"/>
            <a:ext cx="341838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962313" y="28282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</a:rPr>
              <a:t>特徵</a:t>
            </a:r>
            <a:r>
              <a:rPr lang="zh-TW" altLang="en-US" sz="2400" b="1" dirty="0" smtClean="0">
                <a:solidFill>
                  <a:schemeClr val="accent1"/>
                </a:solidFill>
              </a:rPr>
              <a:t>數量ｎ</a:t>
            </a:r>
            <a:endParaRPr lang="zh-TW" altLang="en-US" sz="24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1093206" y="3232201"/>
                <a:ext cx="7283019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zh-TW" sz="2400" b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r>
                        <a:rPr lang="en-US" altLang="zh-TW" sz="2400" b="1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𝑮</m:t>
                      </m:r>
                      <m:d>
                        <m:d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     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2400" b="1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US" altLang="zh-TW" sz="2400" b="1" i="1" smtClean="0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𝑲</m:t>
                                              </m:r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2400" b="1" i="1" smtClean="0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  <m:e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400" b="1" i="1" smtClean="0">
                                              <a:latin typeface="Cambria Math" panose="02040503050406030204" pitchFamily="18" charset="0"/>
                                              <a:ea typeface="微軟正黑體" panose="020B0604030504040204" pitchFamily="34" charset="-120"/>
                                              <a:cs typeface="Times New Roman" panose="020206030504050203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𝑲𝒏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zh-TW" altLang="zh-TW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𝟏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altLang="zh-TW" sz="2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b="1" i="1">
                                                    <a:latin typeface="Cambria Math" panose="02040503050406030204" pitchFamily="18" charset="0"/>
                                                    <a:ea typeface="微軟正黑體" panose="020B0604030504040204" pitchFamily="34" charset="-120"/>
                                                    <a:cs typeface="Times New Roman" panose="02020603050405020304" pitchFamily="18" charset="0"/>
                                                  </a:rPr>
                                                  <m:t>𝟑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⋮</m:t>
                                      </m:r>
                                    </m:e>
                                  </m:eqArr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206" y="3232201"/>
                <a:ext cx="7283019" cy="1845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400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5" name="Google Shape;675;p49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272469" y="2605714"/>
                <a:ext cx="1705210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469" y="2605714"/>
                <a:ext cx="1705210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37742" y="920200"/>
            <a:ext cx="735344" cy="55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b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37742" y="1562576"/>
                <a:ext cx="735344" cy="550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2" y="1562576"/>
                <a:ext cx="735344" cy="550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弧 8"/>
          <p:cNvSpPr/>
          <p:nvPr/>
        </p:nvSpPr>
        <p:spPr>
          <a:xfrm>
            <a:off x="1049380" y="1336253"/>
            <a:ext cx="330506" cy="1937622"/>
          </a:xfrm>
          <a:prstGeom prst="rightBrace">
            <a:avLst/>
          </a:prstGeom>
          <a:ln w="952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766576" y="2083959"/>
                <a:ext cx="568485" cy="55084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576" y="2083959"/>
                <a:ext cx="568485" cy="550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11233371" y="2083959"/>
            <a:ext cx="568485" cy="5508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L</a:t>
            </a:r>
            <a:endParaRPr lang="zh-TW" altLang="en-US" sz="2800" dirty="0"/>
          </a:p>
        </p:txBody>
      </p:sp>
      <p:cxnSp>
        <p:nvCxnSpPr>
          <p:cNvPr id="14" name="直線單箭頭接點 13"/>
          <p:cNvCxnSpPr>
            <a:stCxn id="9" idx="1"/>
            <a:endCxn id="28" idx="1"/>
          </p:cNvCxnSpPr>
          <p:nvPr/>
        </p:nvCxnSpPr>
        <p:spPr>
          <a:xfrm>
            <a:off x="1379886" y="2305064"/>
            <a:ext cx="6386690" cy="54317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214633" y="1423960"/>
                <a:ext cx="66220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kern="100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𝒛</m:t>
                          </m:r>
                        </m:e>
                        <m:sub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 kern="100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r>
                        <a:rPr lang="en-US" altLang="zh-TW" sz="2400" b="1" i="1" kern="100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𝒃</m:t>
                      </m:r>
                      <m:r>
                        <a:rPr lang="en-US" altLang="zh-TW" sz="2400" b="1" i="1" kern="100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b="1" i="1" kern="100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b="1" i="1" kern="100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𝒌</m:t>
                          </m:r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 kern="100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b="1" i="1" kern="100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b="1" i="1" kern="100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𝒌</m:t>
                          </m:r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 i="1" kern="100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b="1" i="1" kern="100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b="1" i="1" kern="100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𝒌</m:t>
                          </m:r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𝟑</m:t>
                          </m:r>
                        </m:sub>
                      </m:sSub>
                      <m:r>
                        <a:rPr lang="zh-TW" altLang="zh-TW" sz="2400" b="1" i="1" kern="100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、、、</m:t>
                      </m:r>
                      <m:r>
                        <a:rPr lang="en-US" altLang="zh-TW" sz="2400" b="1" i="1" kern="100" spc="-10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+</m:t>
                      </m:r>
                      <m:sSub>
                        <m:sSubPr>
                          <m:ctrlPr>
                            <a:rPr lang="zh-TW" altLang="zh-TW" sz="2400" b="1" i="1" kern="100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zh-TW" altLang="zh-TW" sz="2400" b="1" i="1" kern="100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kern="100" spc="-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𝒌𝒏</m:t>
                          </m:r>
                        </m:sub>
                      </m:sSub>
                    </m:oMath>
                  </m:oMathPara>
                </a14:m>
                <a:endParaRPr lang="en-US" altLang="zh-TW" sz="2400" spc="-1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633" y="1423960"/>
                <a:ext cx="6622006" cy="461665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/>
          <p:cNvCxnSpPr>
            <a:stCxn id="28" idx="3"/>
            <a:endCxn id="30" idx="1"/>
          </p:cNvCxnSpPr>
          <p:nvPr/>
        </p:nvCxnSpPr>
        <p:spPr>
          <a:xfrm>
            <a:off x="8335061" y="2359381"/>
            <a:ext cx="2898310" cy="0"/>
          </a:xfrm>
          <a:prstGeom prst="straightConnector1">
            <a:avLst/>
          </a:prstGeom>
          <a:ln w="952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7004445" y="2432518"/>
                <a:ext cx="5609049" cy="1138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TW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TW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445" y="2432518"/>
                <a:ext cx="5609049" cy="11380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398378" y="2623956"/>
                <a:ext cx="1376659" cy="8011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378" y="2623956"/>
                <a:ext cx="1376659" cy="8011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3" name="文字方塊 672"/>
          <p:cNvSpPr txBox="1"/>
          <p:nvPr/>
        </p:nvSpPr>
        <p:spPr>
          <a:xfrm>
            <a:off x="2662156" y="27980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37742" y="2197512"/>
                <a:ext cx="735344" cy="550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2" y="2197512"/>
                <a:ext cx="735344" cy="5508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7884795" y="1119285"/>
                <a:ext cx="4307205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 smtClean="0">
                          <a:latin typeface="Cambria Math" panose="02040503050406030204" pitchFamily="18" charset="0"/>
                          <a:cs typeface="MS Gothic" panose="020B0609070205080204" pitchFamily="49" charset="-128"/>
                        </a:rPr>
                        <m:t>L</m:t>
                      </m:r>
                      <m:r>
                        <m:rPr>
                          <m:nor/>
                        </m:rPr>
                        <a:rPr lang="en-US" altLang="zh-TW" sz="2400">
                          <a:latin typeface="微軟正黑體" panose="020B0604030504040204" pitchFamily="34" charset="-120"/>
                          <a:cs typeface="MS Gothic" panose="020B0609070205080204" pitchFamily="49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altLang="zh-TW" sz="2400">
                              <a:latin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𝒍𝒏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795" y="1119285"/>
                <a:ext cx="4307205" cy="11380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951453" y="279809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654566" y="2580328"/>
                <a:ext cx="1710020" cy="855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566" y="2580328"/>
                <a:ext cx="1710020" cy="8550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860199" y="4706377"/>
                <a:ext cx="2306978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199" y="4706377"/>
                <a:ext cx="2306978" cy="11380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8619573" y="3562632"/>
                <a:ext cx="3109762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TW" alt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TW" alt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  <m:r>
                        <a:rPr lang="en-US" altLang="zh-TW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573" y="3562632"/>
                <a:ext cx="3109762" cy="11380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37742" y="3172808"/>
                <a:ext cx="745430" cy="5508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2" y="3172808"/>
                <a:ext cx="745430" cy="5508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/>
          <p:cNvSpPr txBox="1"/>
          <p:nvPr/>
        </p:nvSpPr>
        <p:spPr>
          <a:xfrm>
            <a:off x="2626803" y="39652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281005" y="3798424"/>
                <a:ext cx="1732461" cy="856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005" y="3798424"/>
                <a:ext cx="1732461" cy="8567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/>
          <p:cNvSpPr txBox="1"/>
          <p:nvPr/>
        </p:nvSpPr>
        <p:spPr>
          <a:xfrm>
            <a:off x="91651" y="26989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18535" y="269897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54749" y="270032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1972601" y="39652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1318399" y="39652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5688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5" name="Google Shape;675;p49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p:sp>
        <p:nvSpPr>
          <p:cNvPr id="2" name="矩形 1"/>
          <p:cNvSpPr/>
          <p:nvPr/>
        </p:nvSpPr>
        <p:spPr>
          <a:xfrm>
            <a:off x="3048000" y="113516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"/>
              <a:tabLst>
                <a:tab pos="457200" algn="l"/>
              </a:tabLst>
            </a:pP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sz="1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 </a:t>
            </a:r>
            <a:endParaRPr lang="zh-TW" alt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79671" y="616284"/>
                <a:ext cx="1007123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Wingdings" panose="05000000000000000000" pitchFamily="2" charset="2"/>
                  <a:buChar char="n"/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altLang="zh-TW" sz="2400" b="1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TW" altLang="en-US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、</m:t>
                        </m:r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zh-TW" altLang="en-US" sz="2400" b="1" i="1" kern="10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TW" altLang="en-US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、、、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TW" altLang="zh-TW" sz="2400" b="1" kern="10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和</m:t>
                    </m:r>
                    <m:sSub>
                      <m:sSubPr>
                        <m:ctrlPr>
                          <a:rPr lang="zh-TW" altLang="zh-TW" sz="2400" b="1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kern="10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 kern="10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TW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</a:t>
                </a:r>
                <a:r>
                  <a:rPr lang="zh-TW" altLang="en-US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梯度下降</a:t>
                </a:r>
                <a:r>
                  <a:rPr lang="zh-TW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修正</a:t>
                </a:r>
                <a:r>
                  <a:rPr lang="zh-TW" altLang="zh-TW" sz="2400" b="1" kern="100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方程式為</a:t>
                </a:r>
                <a:r>
                  <a:rPr lang="zh-TW" altLang="zh-TW" sz="2400" b="1" kern="100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</a:t>
                </a:r>
                <a:endParaRPr lang="zh-TW" altLang="zh-TW" sz="1200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1" y="616284"/>
                <a:ext cx="10071234" cy="646331"/>
              </a:xfrm>
              <a:prstGeom prst="rect">
                <a:avLst/>
              </a:prstGeom>
              <a:blipFill>
                <a:blip r:embed="rId3"/>
                <a:stretch>
                  <a:fillRect l="-786" b="-113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9062" y="1245097"/>
                <a:ext cx="4844596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d>
                            <m:dPr>
                              <m:ctrlPr>
                                <a:rPr lang="zh-TW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62" y="1245097"/>
                <a:ext cx="4844596" cy="11380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802956" y="1212496"/>
                <a:ext cx="6116483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956" y="1212496"/>
                <a:ext cx="6116483" cy="1138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09062" y="2323246"/>
                <a:ext cx="6167779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62" y="2323246"/>
                <a:ext cx="6167779" cy="11380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5303230" y="16066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、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73101" y="3603346"/>
                <a:ext cx="6345712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kern="100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01" y="3603346"/>
                <a:ext cx="6345712" cy="11380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73101" y="4891880"/>
                <a:ext cx="6228693" cy="1138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b="1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zh-TW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＝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f>
                        <m:f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2400" b="1" i="1" kern="100" smtClean="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</m:sub>
                          </m:sSub>
                        </m:den>
                      </m:f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TW" sz="2400" b="1" i="1" kern="100"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m:t>𝜼</m:t>
                      </m:r>
                      <m:nary>
                        <m:naryPr>
                          <m:chr m:val="∑"/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𝑲</m:t>
                          </m:r>
                        </m:sup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400" b="1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kern="100">
                                      <a:latin typeface="Cambria Math" panose="02040503050406030204" pitchFamily="18" charset="0"/>
                                      <a:ea typeface="微軟正黑體" panose="020B0604030504040204" pitchFamily="34" charset="-12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b="1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kern="100">
                                  <a:latin typeface="Cambria Math" panose="02040503050406030204" pitchFamily="18" charset="0"/>
                                  <a:ea typeface="微軟正黑體" panose="020B0604030504040204" pitchFamily="34" charset="-12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zh-TW" altLang="zh-TW" sz="2400" b="1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400" b="1" i="1" kern="10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𝒌</m:t>
                          </m:r>
                          <m:r>
                            <a:rPr lang="en-US" altLang="zh-TW" sz="2400" b="1" i="1" kern="100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01" y="4891880"/>
                <a:ext cx="6228693" cy="11380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6770689" y="3966834"/>
            <a:ext cx="2184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、、、</a:t>
            </a:r>
            <a:endParaRPr lang="zh-TW" altLang="en-US" sz="2800" b="1" dirty="0"/>
          </a:p>
          <a:p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996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29" name="Google Shape;929;p68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0" name="Google Shape;930;p68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1" name="Google Shape;931;p68"/>
          <p:cNvSpPr/>
          <p:nvPr/>
        </p:nvSpPr>
        <p:spPr>
          <a:xfrm>
            <a:off x="574431" y="2180492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2" name="Google Shape;932;p68"/>
          <p:cNvSpPr/>
          <p:nvPr/>
        </p:nvSpPr>
        <p:spPr>
          <a:xfrm>
            <a:off x="6770688" y="45720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3" name="Google Shape;933;p68"/>
          <p:cNvSpPr/>
          <p:nvPr/>
        </p:nvSpPr>
        <p:spPr>
          <a:xfrm>
            <a:off x="868241" y="182880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4" name="Google Shape;934;p68"/>
          <p:cNvSpPr/>
          <p:nvPr/>
        </p:nvSpPr>
        <p:spPr>
          <a:xfrm rot="9161604"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835"/>
            <a:ext cx="6665758" cy="560398"/>
            <a:chOff x="104931" y="122092"/>
            <a:chExt cx="416644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38938"/>
              <a:ext cx="265383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梯度下降法更新迴歸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係數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884003" y="3161186"/>
                <a:ext cx="11982685" cy="1918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TW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  <m:sSup>
                      <m:s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𝟏𝟐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𝟐𝟐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𝟑𝟐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altLang="zh-TW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𝑲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𝑲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𝑲</m:t>
                                            </m:r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  <a:ea typeface="微軟正黑體" panose="020B0604030504040204" pitchFamily="34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⋯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TW" altLang="zh-TW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1" i="1">
                                                <a:latin typeface="Cambria Math" panose="02040503050406030204" pitchFamily="18" charset="0"/>
                                                <a:ea typeface="微軟正黑體" panose="020B0604030504040204" pitchFamily="34" charset="-120"/>
                                                <a:cs typeface="Times New Roman" panose="02020603050405020304" pitchFamily="18" charset="0"/>
                                              </a:rPr>
                                              <m:t>𝑲𝒏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TW" sz="2400" b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TW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TW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𝒚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sSub>
                                  <m:sSub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03" y="3161186"/>
                <a:ext cx="11982685" cy="1918410"/>
              </a:xfrm>
              <a:prstGeom prst="rect">
                <a:avLst/>
              </a:prstGeom>
              <a:blipFill>
                <a:blip r:embed="rId3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26630" y="5517418"/>
                <a:ext cx="8760732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1" dirty="0" smtClean="0"/>
                  <a:t>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TW" sz="2400" b="1" dirty="0"/>
                  <a:t>]  </a:t>
                </a:r>
                <a:r>
                  <a:rPr lang="en-US" altLang="zh-TW" sz="2400" b="1" dirty="0" smtClean="0"/>
                  <a:t>=   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altLang="zh-TW" sz="2400" b="1" dirty="0"/>
                  <a:t>] </a:t>
                </a:r>
                <a14:m>
                  <m:oMath xmlns:m="http://schemas.openxmlformats.org/officeDocument/2006/math"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altLang="zh-TW" sz="2400" b="1" dirty="0"/>
                  <a:t>[</a:t>
                </a:r>
                <a:r>
                  <a:rPr lang="zh-TW" altLang="zh-TW" sz="2400" b="1" dirty="0"/>
                  <a:t>矩陣</a:t>
                </a:r>
                <a:r>
                  <a:rPr lang="en-US" altLang="zh-TW" sz="2400" b="1" dirty="0"/>
                  <a:t>X]</a:t>
                </a:r>
                <a:r>
                  <a:rPr lang="en-US" altLang="zh-TW" sz="2400" b="1" baseline="30000" dirty="0"/>
                  <a:t>T</a:t>
                </a:r>
                <a14:m>
                  <m:oMath xmlns:m="http://schemas.openxmlformats.org/officeDocument/2006/math">
                    <m:r>
                      <a:rPr lang="en-US" altLang="zh-TW" sz="2400" b="1" baseline="3000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TW" sz="2400" b="1">
                        <a:latin typeface="Cambria Math" panose="02040503050406030204" pitchFamily="18" charset="0"/>
                      </a:rPr>
                      <m:t>×  </m:t>
                    </m:r>
                  </m:oMath>
                </a14:m>
                <a:r>
                  <a:rPr lang="en-US" altLang="zh-TW" sz="2400" b="1" dirty="0" smtClean="0"/>
                  <a:t>(  [</a:t>
                </a:r>
                <a:r>
                  <a:rPr lang="zh-TW" altLang="zh-TW" sz="2400" b="1" dirty="0"/>
                  <a:t>矩陣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2400" b="1" dirty="0"/>
                  <a:t>]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2400" b="1" dirty="0"/>
                  <a:t>[</a:t>
                </a:r>
                <a:r>
                  <a:rPr lang="zh-TW" altLang="zh-TW" sz="2400" b="1" dirty="0"/>
                  <a:t>矩陣</a:t>
                </a:r>
                <a:r>
                  <a:rPr lang="en-US" altLang="zh-TW" sz="2400" b="1" dirty="0"/>
                  <a:t>Y</a:t>
                </a:r>
                <a:r>
                  <a:rPr lang="en-US" altLang="zh-TW" sz="2400" b="1" dirty="0" smtClean="0"/>
                  <a:t>]  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0" y="5517418"/>
                <a:ext cx="8760732" cy="471539"/>
              </a:xfrm>
              <a:prstGeom prst="rect">
                <a:avLst/>
              </a:prstGeom>
              <a:blipFill>
                <a:blip r:embed="rId4"/>
                <a:stretch>
                  <a:fillRect l="-1113" t="-7792" r="-139" b="-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80621" y="539343"/>
                <a:ext cx="11982685" cy="2340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 smtClean="0"/>
                  <a:t/>
                </a:r>
                <a:br>
                  <a:rPr lang="en-US" altLang="zh-TW" sz="2400" b="1" dirty="0" smtClean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zh-TW" sz="2400" b="1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eqArr>
                                  <m:eqArrPr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zh-TW" sz="24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1" i="1">
                                                  <a:latin typeface="Cambria Math" panose="02040503050406030204" pitchFamily="18" charset="0"/>
                                                  <a:ea typeface="微軟正黑體" panose="020B0604030504040204" pitchFamily="34" charset="-120"/>
                                                  <a:cs typeface="Times New Roman" panose="020206030504050203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zh-TW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1" i="1">
                                            <a:latin typeface="Cambria Math" panose="02040503050406030204" pitchFamily="18" charset="0"/>
                                            <a:ea typeface="微軟正黑體" panose="020B0604030504040204" pitchFamily="34" charset="-120"/>
                                            <a:cs typeface="Times New Roman" panose="020206030504050203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𝜼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  <m:t>、、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  <m:t>、、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  <m:t>、、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  <m:t>、、</m:t>
                            </m:r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</a:rPr>
                                  <m:t>𝑲𝒏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21" y="539343"/>
                <a:ext cx="11982685" cy="2340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6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Google Shape;355;p23"/>
          <p:cNvSpPr/>
          <p:nvPr/>
        </p:nvSpPr>
        <p:spPr>
          <a:xfrm>
            <a:off x="3560065" y="119044"/>
            <a:ext cx="8385192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利用邏輯迴歸做三個特徵的二元分類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27655"/>
              <a:ext cx="3642609" cy="6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2-4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69054" y="893525"/>
            <a:ext cx="112020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花萼長度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Sepal length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，花萼寬度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Sepal width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，花瓣長度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Petal length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新細明體" panose="02020500000000000000" pitchFamily="18" charset="-120"/>
                <a:cs typeface="Arial" panose="020B0604020202020204" pitchFamily="34" charset="0"/>
              </a:rPr>
              <a:t>)3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個特徵利用邏輯迴歸，找出鳶尾花分為山鳶尾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 err="1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setosa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、雜色鳶尾</a:t>
            </a:r>
            <a:r>
              <a:rPr lang="en-US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versicolor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兩類的決策邊界。</a:t>
            </a:r>
            <a:endParaRPr lang="zh-TW" altLang="zh-TW" sz="1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實作要求：</a:t>
            </a:r>
            <a:endParaRPr lang="zh-TW" altLang="zh-TW" sz="1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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如下圖，以三個座標軸的立體圖，呈現出分類邊界平面的效果。</a:t>
            </a:r>
            <a:endParaRPr lang="zh-TW" altLang="zh-TW" sz="1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"/>
            </a:pP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以驗證集資料測試其準確度。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8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分類的</a:t>
            </a: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概念</a:t>
            </a:r>
            <a:endParaRPr lang="en-US" altLang="zh-TW" sz="6000" b="1" dirty="0" smtClean="0">
              <a:solidFill>
                <a:srgbClr val="2D435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/>
            </a:r>
            <a:br>
              <a:rPr lang="en-US" altLang="zh-TW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可視化分析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686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Google Shape;355;p23"/>
          <p:cNvSpPr/>
          <p:nvPr/>
        </p:nvSpPr>
        <p:spPr>
          <a:xfrm>
            <a:off x="3560065" y="119044"/>
            <a:ext cx="8385192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利用邏輯迴歸做三個特徵的二元分類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27655"/>
              <a:ext cx="3642609" cy="6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2-4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3" name="圖片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32" y="681145"/>
            <a:ext cx="10945134" cy="544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6000" b="1" dirty="0" smtClean="0">
                <a:solidFill>
                  <a:srgbClr val="2D4358"/>
                </a:solidFill>
                <a:latin typeface="Microsoft JhengHei"/>
                <a:ea typeface="Microsoft JhengHei"/>
                <a:cs typeface="Lato"/>
                <a:sym typeface="Microsoft JhengHei"/>
              </a:rPr>
              <a:t>感知器處理多元分類</a:t>
            </a:r>
            <a:endParaRPr sz="4800" b="1" dirty="0">
              <a:solidFill>
                <a:srgbClr val="2D4358"/>
              </a:solidFill>
              <a:latin typeface="Microsoft JhengHei"/>
              <a:ea typeface="Microsoft JhengHei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1443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群組 71"/>
          <p:cNvGrpSpPr/>
          <p:nvPr/>
        </p:nvGrpSpPr>
        <p:grpSpPr>
          <a:xfrm>
            <a:off x="4865823" y="2330461"/>
            <a:ext cx="555476" cy="555476"/>
            <a:chOff x="6515786" y="1923225"/>
            <a:chExt cx="555476" cy="555476"/>
          </a:xfrm>
        </p:grpSpPr>
        <p:sp>
          <p:nvSpPr>
            <p:cNvPr id="15" name="橢圓 14"/>
            <p:cNvSpPr/>
            <p:nvPr/>
          </p:nvSpPr>
          <p:spPr>
            <a:xfrm>
              <a:off x="6515786" y="1923225"/>
              <a:ext cx="555476" cy="5554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598159" y="1970130"/>
              <a:ext cx="43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smtClean="0">
                  <a:solidFill>
                    <a:schemeClr val="bg1"/>
                  </a:solidFill>
                </a:rPr>
                <a:t>1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865823" y="3962076"/>
            <a:ext cx="555476" cy="555476"/>
            <a:chOff x="5648770" y="2042445"/>
            <a:chExt cx="555476" cy="555476"/>
          </a:xfrm>
        </p:grpSpPr>
        <p:sp>
          <p:nvSpPr>
            <p:cNvPr id="13" name="橢圓 12"/>
            <p:cNvSpPr/>
            <p:nvPr/>
          </p:nvSpPr>
          <p:spPr>
            <a:xfrm>
              <a:off x="5648770" y="2042445"/>
              <a:ext cx="555476" cy="55547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731143" y="2089350"/>
              <a:ext cx="43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smtClean="0">
                  <a:solidFill>
                    <a:schemeClr val="bg1"/>
                  </a:solidFill>
                </a:rPr>
                <a:t>2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856153" y="5593690"/>
            <a:ext cx="574816" cy="555476"/>
            <a:chOff x="6515786" y="3776754"/>
            <a:chExt cx="574816" cy="555476"/>
          </a:xfrm>
        </p:grpSpPr>
        <p:sp>
          <p:nvSpPr>
            <p:cNvPr id="9" name="橢圓 8"/>
            <p:cNvSpPr/>
            <p:nvPr/>
          </p:nvSpPr>
          <p:spPr>
            <a:xfrm>
              <a:off x="6515786" y="3776754"/>
              <a:ext cx="555476" cy="55547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598159" y="3823659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sz="2400" dirty="0" err="1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err="1">
                  <a:solidFill>
                    <a:schemeClr val="bg1"/>
                  </a:solidFill>
                </a:rPr>
                <a:t>m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896744" y="4652525"/>
                <a:ext cx="5148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4800" b="1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TW" altLang="en-US" sz="4800" b="1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744" y="4652525"/>
                <a:ext cx="51488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>
            <a:stCxn id="17" idx="6"/>
            <a:endCxn id="15" idx="2"/>
          </p:cNvCxnSpPr>
          <p:nvPr/>
        </p:nvCxnSpPr>
        <p:spPr>
          <a:xfrm flipV="1">
            <a:off x="2870967" y="2608199"/>
            <a:ext cx="1994856" cy="41475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9" idx="6"/>
            <a:endCxn id="15" idx="2"/>
          </p:cNvCxnSpPr>
          <p:nvPr/>
        </p:nvCxnSpPr>
        <p:spPr>
          <a:xfrm flipV="1">
            <a:off x="2870967" y="2608199"/>
            <a:ext cx="1994856" cy="103761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1" idx="6"/>
            <a:endCxn id="15" idx="2"/>
          </p:cNvCxnSpPr>
          <p:nvPr/>
        </p:nvCxnSpPr>
        <p:spPr>
          <a:xfrm flipV="1">
            <a:off x="2870967" y="2608199"/>
            <a:ext cx="1994856" cy="166028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25" idx="6"/>
            <a:endCxn id="15" idx="2"/>
          </p:cNvCxnSpPr>
          <p:nvPr/>
        </p:nvCxnSpPr>
        <p:spPr>
          <a:xfrm flipV="1">
            <a:off x="2870967" y="2608199"/>
            <a:ext cx="1994856" cy="290562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17" idx="6"/>
            <a:endCxn id="13" idx="2"/>
          </p:cNvCxnSpPr>
          <p:nvPr/>
        </p:nvCxnSpPr>
        <p:spPr>
          <a:xfrm>
            <a:off x="2870967" y="3022954"/>
            <a:ext cx="1994856" cy="121686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9" idx="6"/>
            <a:endCxn id="13" idx="2"/>
          </p:cNvCxnSpPr>
          <p:nvPr/>
        </p:nvCxnSpPr>
        <p:spPr>
          <a:xfrm>
            <a:off x="2870967" y="3645814"/>
            <a:ext cx="1994856" cy="5940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21" idx="6"/>
            <a:endCxn id="13" idx="2"/>
          </p:cNvCxnSpPr>
          <p:nvPr/>
        </p:nvCxnSpPr>
        <p:spPr>
          <a:xfrm flipV="1">
            <a:off x="2870967" y="4239814"/>
            <a:ext cx="1994856" cy="2866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5" idx="6"/>
            <a:endCxn id="13" idx="2"/>
          </p:cNvCxnSpPr>
          <p:nvPr/>
        </p:nvCxnSpPr>
        <p:spPr>
          <a:xfrm flipV="1">
            <a:off x="2870967" y="4239814"/>
            <a:ext cx="1994856" cy="127400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25" idx="6"/>
            <a:endCxn id="9" idx="2"/>
          </p:cNvCxnSpPr>
          <p:nvPr/>
        </p:nvCxnSpPr>
        <p:spPr>
          <a:xfrm>
            <a:off x="2870967" y="5513822"/>
            <a:ext cx="1985186" cy="3576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21" idx="6"/>
            <a:endCxn id="9" idx="2"/>
          </p:cNvCxnSpPr>
          <p:nvPr/>
        </p:nvCxnSpPr>
        <p:spPr>
          <a:xfrm>
            <a:off x="2870967" y="4268483"/>
            <a:ext cx="1985186" cy="16029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9" idx="6"/>
            <a:endCxn id="9" idx="2"/>
          </p:cNvCxnSpPr>
          <p:nvPr/>
        </p:nvCxnSpPr>
        <p:spPr>
          <a:xfrm>
            <a:off x="2870967" y="3645814"/>
            <a:ext cx="1985186" cy="222561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7" idx="6"/>
            <a:endCxn id="9" idx="2"/>
          </p:cNvCxnSpPr>
          <p:nvPr/>
        </p:nvCxnSpPr>
        <p:spPr>
          <a:xfrm>
            <a:off x="2870967" y="3022954"/>
            <a:ext cx="1985186" cy="28484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5439104" y="4237446"/>
            <a:ext cx="317955" cy="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439104" y="2608200"/>
            <a:ext cx="317955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411629" y="5871429"/>
            <a:ext cx="325012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/>
          <p:cNvGrpSpPr/>
          <p:nvPr/>
        </p:nvGrpSpPr>
        <p:grpSpPr>
          <a:xfrm>
            <a:off x="2314146" y="2745216"/>
            <a:ext cx="558166" cy="3046344"/>
            <a:chOff x="2339854" y="1402191"/>
            <a:chExt cx="558166" cy="3046344"/>
          </a:xfrm>
        </p:grpSpPr>
        <p:grpSp>
          <p:nvGrpSpPr>
            <p:cNvPr id="63" name="群組 62"/>
            <p:cNvGrpSpPr/>
            <p:nvPr/>
          </p:nvGrpSpPr>
          <p:grpSpPr>
            <a:xfrm>
              <a:off x="2339854" y="2025051"/>
              <a:ext cx="558166" cy="555476"/>
              <a:chOff x="2339854" y="2070112"/>
              <a:chExt cx="558166" cy="555476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2341199" y="2070112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2339854" y="2070112"/>
                <a:ext cx="55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2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群組 61"/>
            <p:cNvGrpSpPr/>
            <p:nvPr/>
          </p:nvGrpSpPr>
          <p:grpSpPr>
            <a:xfrm>
              <a:off x="2339854" y="2647720"/>
              <a:ext cx="558166" cy="555476"/>
              <a:chOff x="2339854" y="2753023"/>
              <a:chExt cx="558166" cy="555476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2341199" y="2753023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339854" y="2753023"/>
                <a:ext cx="55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3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群組 60"/>
            <p:cNvGrpSpPr/>
            <p:nvPr/>
          </p:nvGrpSpPr>
          <p:grpSpPr>
            <a:xfrm>
              <a:off x="2341199" y="3893059"/>
              <a:ext cx="555476" cy="555476"/>
              <a:chOff x="2341199" y="3893059"/>
              <a:chExt cx="555476" cy="555476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2341199" y="3893059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2342259" y="3893059"/>
                <a:ext cx="553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err="1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err="1" smtClean="0">
                    <a:solidFill>
                      <a:schemeClr val="bg1"/>
                    </a:solidFill>
                  </a:rPr>
                  <a:t>n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2361495" y="3108672"/>
                  <a:ext cx="51488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4800" b="1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4800" b="1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495" y="3108672"/>
                  <a:ext cx="514885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群組 63"/>
            <p:cNvGrpSpPr/>
            <p:nvPr/>
          </p:nvGrpSpPr>
          <p:grpSpPr>
            <a:xfrm>
              <a:off x="2341199" y="1402191"/>
              <a:ext cx="555476" cy="555476"/>
              <a:chOff x="2341199" y="1402191"/>
              <a:chExt cx="555476" cy="555476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2341199" y="1402191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345465" y="1412788"/>
                <a:ext cx="546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2340670" y="1402382"/>
              <a:ext cx="555476" cy="555476"/>
              <a:chOff x="2341199" y="1402191"/>
              <a:chExt cx="555476" cy="555476"/>
            </a:xfrm>
          </p:grpSpPr>
          <p:sp>
            <p:nvSpPr>
              <p:cNvPr id="69" name="橢圓 68"/>
              <p:cNvSpPr/>
              <p:nvPr/>
            </p:nvSpPr>
            <p:spPr>
              <a:xfrm>
                <a:off x="2341199" y="1402191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2345465" y="1412788"/>
                <a:ext cx="546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1" name="群組 80"/>
          <p:cNvGrpSpPr/>
          <p:nvPr/>
        </p:nvGrpSpPr>
        <p:grpSpPr>
          <a:xfrm>
            <a:off x="4553697" y="2847971"/>
            <a:ext cx="486030" cy="491245"/>
            <a:chOff x="6580268" y="2876546"/>
            <a:chExt cx="486030" cy="491245"/>
          </a:xfrm>
        </p:grpSpPr>
        <p:sp>
          <p:nvSpPr>
            <p:cNvPr id="38" name="文字方塊 37"/>
            <p:cNvSpPr txBox="1"/>
            <p:nvPr/>
          </p:nvSpPr>
          <p:spPr>
            <a:xfrm>
              <a:off x="6580268" y="2906126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3"/>
                  </a:solidFill>
                </a:rPr>
                <a:t>b</a:t>
              </a:r>
              <a:r>
                <a:rPr lang="en-US" altLang="zh-TW" sz="2400" b="1" baseline="-25000" dirty="0" smtClean="0">
                  <a:solidFill>
                    <a:schemeClr val="accent3"/>
                  </a:solidFill>
                </a:rPr>
                <a:t>1</a:t>
              </a:r>
              <a:endParaRPr lang="zh-TW" altLang="en-US" sz="2400" b="1" baseline="-25000" dirty="0">
                <a:solidFill>
                  <a:schemeClr val="accent3"/>
                </a:solidFill>
              </a:endParaRPr>
            </a:p>
          </p:txBody>
        </p:sp>
        <p:cxnSp>
          <p:nvCxnSpPr>
            <p:cNvPr id="66" name="直線單箭頭接點 65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群組 82"/>
          <p:cNvGrpSpPr/>
          <p:nvPr/>
        </p:nvGrpSpPr>
        <p:grpSpPr>
          <a:xfrm>
            <a:off x="4553697" y="4496911"/>
            <a:ext cx="486030" cy="491245"/>
            <a:chOff x="6580268" y="2876546"/>
            <a:chExt cx="486030" cy="491245"/>
          </a:xfrm>
        </p:grpSpPr>
        <p:sp>
          <p:nvSpPr>
            <p:cNvPr id="84" name="文字方塊 83"/>
            <p:cNvSpPr txBox="1"/>
            <p:nvPr/>
          </p:nvSpPr>
          <p:spPr>
            <a:xfrm>
              <a:off x="6580268" y="2906126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5"/>
                  </a:solidFill>
                </a:rPr>
                <a:t>b</a:t>
              </a:r>
              <a:r>
                <a:rPr lang="en-US" altLang="zh-TW" sz="2400" b="1" baseline="-25000" dirty="0" smtClean="0">
                  <a:solidFill>
                    <a:schemeClr val="accent5"/>
                  </a:solidFill>
                </a:rPr>
                <a:t>2</a:t>
              </a:r>
              <a:endParaRPr lang="zh-TW" altLang="en-US" sz="2400" b="1" baseline="-25000" dirty="0">
                <a:solidFill>
                  <a:schemeClr val="accent5"/>
                </a:solidFill>
              </a:endParaRPr>
            </a:p>
          </p:txBody>
        </p:sp>
        <p:cxnSp>
          <p:nvCxnSpPr>
            <p:cNvPr id="85" name="直線單箭頭接點 84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4553697" y="6126867"/>
            <a:ext cx="554960" cy="491245"/>
            <a:chOff x="6580268" y="2876546"/>
            <a:chExt cx="554960" cy="491245"/>
          </a:xfrm>
        </p:grpSpPr>
        <p:sp>
          <p:nvSpPr>
            <p:cNvPr id="87" name="文字方塊 86"/>
            <p:cNvSpPr txBox="1"/>
            <p:nvPr/>
          </p:nvSpPr>
          <p:spPr>
            <a:xfrm>
              <a:off x="6580268" y="2906126"/>
              <a:ext cx="554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err="1" smtClean="0">
                  <a:solidFill>
                    <a:schemeClr val="accent4"/>
                  </a:solidFill>
                </a:rPr>
                <a:t>b</a:t>
              </a:r>
              <a:r>
                <a:rPr lang="en-US" altLang="zh-TW" sz="2400" b="1" baseline="-25000" dirty="0" err="1" smtClean="0">
                  <a:solidFill>
                    <a:schemeClr val="accent4"/>
                  </a:solidFill>
                </a:rPr>
                <a:t>m</a:t>
              </a:r>
              <a:endParaRPr lang="zh-TW" altLang="en-US" sz="2400" b="1" baseline="-25000" dirty="0">
                <a:solidFill>
                  <a:schemeClr val="accent4"/>
                </a:solidFill>
              </a:endParaRPr>
            </a:p>
          </p:txBody>
        </p:sp>
        <p:cxnSp>
          <p:nvCxnSpPr>
            <p:cNvPr id="88" name="直線單箭頭接點 87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群組 103"/>
          <p:cNvGrpSpPr/>
          <p:nvPr/>
        </p:nvGrpSpPr>
        <p:grpSpPr>
          <a:xfrm>
            <a:off x="104930" y="122835"/>
            <a:ext cx="6114895" cy="560398"/>
            <a:chOff x="104931" y="122092"/>
            <a:chExt cx="4166445" cy="659567"/>
          </a:xfrm>
        </p:grpSpPr>
        <p:sp>
          <p:nvSpPr>
            <p:cNvPr id="105" name="綵帶 (向上) 104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779488" y="138938"/>
              <a:ext cx="2810442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感知器如何做多元分類？</a:t>
              </a:r>
              <a:endParaRPr lang="en-US" altLang="zh-TW" sz="2800" dirty="0"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5774864" y="2377366"/>
            <a:ext cx="1438275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5736641" y="3985526"/>
            <a:ext cx="1438275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757059" y="5640595"/>
            <a:ext cx="1438275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 flipV="1">
            <a:off x="7213139" y="4243048"/>
            <a:ext cx="317955" cy="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7213139" y="2613802"/>
            <a:ext cx="317955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7185664" y="5877031"/>
            <a:ext cx="325012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7439025" y="2388322"/>
            <a:ext cx="1906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  <a:r>
              <a:rPr lang="zh-TW" altLang="en-US" sz="24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別</a:t>
            </a:r>
            <a:r>
              <a:rPr lang="en-US" altLang="zh-TW" sz="2400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  <a:endParaRPr lang="zh-TW" altLang="en-US" sz="2400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7472453" y="3985526"/>
            <a:ext cx="1906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  <a:r>
              <a:rPr lang="en-US" altLang="zh-TW" sz="2400" b="1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  <a:endParaRPr lang="zh-TW" altLang="en-US" sz="24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7472452" y="5640595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  <a:r>
              <a:rPr lang="en-US" altLang="zh-TW" sz="24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24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的機率</a:t>
            </a:r>
            <a:endParaRPr lang="zh-TW" altLang="en-US" sz="2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238963" y="825818"/>
            <a:ext cx="116358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如果要利用樣本資料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個特徵，將樣本分為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個類別，可以使用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個感知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器為一組，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每一個感知器分別計算屬於這個分類的機率高低。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但激活函數的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部分必須修改，要符合所有類別的機率總和為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3" name="右大括弧 2"/>
          <p:cNvSpPr/>
          <p:nvPr/>
        </p:nvSpPr>
        <p:spPr>
          <a:xfrm>
            <a:off x="9805181" y="2384175"/>
            <a:ext cx="616075" cy="3742692"/>
          </a:xfrm>
          <a:prstGeom prst="rightBrace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10552643" y="3074285"/>
            <a:ext cx="492443" cy="230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率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1956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群組 71"/>
          <p:cNvGrpSpPr/>
          <p:nvPr/>
        </p:nvGrpSpPr>
        <p:grpSpPr>
          <a:xfrm>
            <a:off x="6701140" y="2406661"/>
            <a:ext cx="555476" cy="555476"/>
            <a:chOff x="6515786" y="1923225"/>
            <a:chExt cx="555476" cy="555476"/>
          </a:xfrm>
        </p:grpSpPr>
        <p:sp>
          <p:nvSpPr>
            <p:cNvPr id="15" name="橢圓 14"/>
            <p:cNvSpPr/>
            <p:nvPr/>
          </p:nvSpPr>
          <p:spPr>
            <a:xfrm>
              <a:off x="6515786" y="1923225"/>
              <a:ext cx="555476" cy="5554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598159" y="1970130"/>
              <a:ext cx="43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smtClean="0">
                  <a:solidFill>
                    <a:schemeClr val="bg1"/>
                  </a:solidFill>
                </a:rPr>
                <a:t>1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701140" y="4038276"/>
            <a:ext cx="555476" cy="555476"/>
            <a:chOff x="5648770" y="2042445"/>
            <a:chExt cx="555476" cy="555476"/>
          </a:xfrm>
        </p:grpSpPr>
        <p:sp>
          <p:nvSpPr>
            <p:cNvPr id="13" name="橢圓 12"/>
            <p:cNvSpPr/>
            <p:nvPr/>
          </p:nvSpPr>
          <p:spPr>
            <a:xfrm>
              <a:off x="5648770" y="2042445"/>
              <a:ext cx="555476" cy="55547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731143" y="2089350"/>
              <a:ext cx="43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smtClean="0">
                  <a:solidFill>
                    <a:schemeClr val="bg1"/>
                  </a:solidFill>
                </a:rPr>
                <a:t>2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6691470" y="5669890"/>
            <a:ext cx="574816" cy="555476"/>
            <a:chOff x="6515786" y="3776754"/>
            <a:chExt cx="574816" cy="555476"/>
          </a:xfrm>
        </p:grpSpPr>
        <p:sp>
          <p:nvSpPr>
            <p:cNvPr id="9" name="橢圓 8"/>
            <p:cNvSpPr/>
            <p:nvPr/>
          </p:nvSpPr>
          <p:spPr>
            <a:xfrm>
              <a:off x="6515786" y="3776754"/>
              <a:ext cx="555476" cy="55547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598159" y="3823659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sz="2400" dirty="0" err="1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err="1">
                  <a:solidFill>
                    <a:schemeClr val="bg1"/>
                  </a:solidFill>
                </a:rPr>
                <a:t>m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732061" y="4728725"/>
                <a:ext cx="5148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4800" b="1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TW" altLang="en-US" sz="4800" b="1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61" y="4728725"/>
                <a:ext cx="51488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>
            <a:stCxn id="17" idx="6"/>
            <a:endCxn id="15" idx="2"/>
          </p:cNvCxnSpPr>
          <p:nvPr/>
        </p:nvCxnSpPr>
        <p:spPr>
          <a:xfrm flipV="1">
            <a:off x="4706284" y="2684399"/>
            <a:ext cx="1994856" cy="41475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9" idx="6"/>
            <a:endCxn id="15" idx="2"/>
          </p:cNvCxnSpPr>
          <p:nvPr/>
        </p:nvCxnSpPr>
        <p:spPr>
          <a:xfrm flipV="1">
            <a:off x="4706284" y="2684399"/>
            <a:ext cx="1994856" cy="103761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1" idx="6"/>
            <a:endCxn id="15" idx="2"/>
          </p:cNvCxnSpPr>
          <p:nvPr/>
        </p:nvCxnSpPr>
        <p:spPr>
          <a:xfrm flipV="1">
            <a:off x="4706284" y="2684399"/>
            <a:ext cx="1994856" cy="166028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25" idx="6"/>
            <a:endCxn id="15" idx="2"/>
          </p:cNvCxnSpPr>
          <p:nvPr/>
        </p:nvCxnSpPr>
        <p:spPr>
          <a:xfrm flipV="1">
            <a:off x="4706284" y="2684399"/>
            <a:ext cx="1994856" cy="290562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17" idx="6"/>
            <a:endCxn id="13" idx="2"/>
          </p:cNvCxnSpPr>
          <p:nvPr/>
        </p:nvCxnSpPr>
        <p:spPr>
          <a:xfrm>
            <a:off x="4706284" y="3099154"/>
            <a:ext cx="1994856" cy="121686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9" idx="6"/>
            <a:endCxn id="13" idx="2"/>
          </p:cNvCxnSpPr>
          <p:nvPr/>
        </p:nvCxnSpPr>
        <p:spPr>
          <a:xfrm>
            <a:off x="4706284" y="3722014"/>
            <a:ext cx="1994856" cy="5940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21" idx="6"/>
            <a:endCxn id="13" idx="2"/>
          </p:cNvCxnSpPr>
          <p:nvPr/>
        </p:nvCxnSpPr>
        <p:spPr>
          <a:xfrm flipV="1">
            <a:off x="4706284" y="4316014"/>
            <a:ext cx="1994856" cy="2866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5" idx="6"/>
            <a:endCxn id="13" idx="2"/>
          </p:cNvCxnSpPr>
          <p:nvPr/>
        </p:nvCxnSpPr>
        <p:spPr>
          <a:xfrm flipV="1">
            <a:off x="4706284" y="4316014"/>
            <a:ext cx="1994856" cy="127400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25" idx="6"/>
            <a:endCxn id="9" idx="2"/>
          </p:cNvCxnSpPr>
          <p:nvPr/>
        </p:nvCxnSpPr>
        <p:spPr>
          <a:xfrm>
            <a:off x="4706284" y="5590022"/>
            <a:ext cx="1985186" cy="3576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21" idx="6"/>
            <a:endCxn id="9" idx="2"/>
          </p:cNvCxnSpPr>
          <p:nvPr/>
        </p:nvCxnSpPr>
        <p:spPr>
          <a:xfrm>
            <a:off x="4706284" y="4344683"/>
            <a:ext cx="1985186" cy="16029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9" idx="6"/>
            <a:endCxn id="9" idx="2"/>
          </p:cNvCxnSpPr>
          <p:nvPr/>
        </p:nvCxnSpPr>
        <p:spPr>
          <a:xfrm>
            <a:off x="4706284" y="3722014"/>
            <a:ext cx="1985186" cy="222561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7" idx="6"/>
            <a:endCxn id="9" idx="2"/>
          </p:cNvCxnSpPr>
          <p:nvPr/>
        </p:nvCxnSpPr>
        <p:spPr>
          <a:xfrm>
            <a:off x="4706284" y="3099154"/>
            <a:ext cx="1985186" cy="28484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7274421" y="4313646"/>
            <a:ext cx="317955" cy="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7274421" y="2684400"/>
            <a:ext cx="317955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7246946" y="5947629"/>
            <a:ext cx="325012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/>
          <p:cNvGrpSpPr/>
          <p:nvPr/>
        </p:nvGrpSpPr>
        <p:grpSpPr>
          <a:xfrm>
            <a:off x="4149463" y="2821416"/>
            <a:ext cx="558166" cy="3046344"/>
            <a:chOff x="2339854" y="1402191"/>
            <a:chExt cx="558166" cy="3046344"/>
          </a:xfrm>
        </p:grpSpPr>
        <p:grpSp>
          <p:nvGrpSpPr>
            <p:cNvPr id="63" name="群組 62"/>
            <p:cNvGrpSpPr/>
            <p:nvPr/>
          </p:nvGrpSpPr>
          <p:grpSpPr>
            <a:xfrm>
              <a:off x="2339854" y="2025051"/>
              <a:ext cx="558166" cy="555476"/>
              <a:chOff x="2339854" y="2070112"/>
              <a:chExt cx="558166" cy="555476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2341199" y="2070112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2339854" y="2070112"/>
                <a:ext cx="55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2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群組 61"/>
            <p:cNvGrpSpPr/>
            <p:nvPr/>
          </p:nvGrpSpPr>
          <p:grpSpPr>
            <a:xfrm>
              <a:off x="2339854" y="2647720"/>
              <a:ext cx="558166" cy="555476"/>
              <a:chOff x="2339854" y="2753023"/>
              <a:chExt cx="558166" cy="555476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2341199" y="2753023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339854" y="2753023"/>
                <a:ext cx="55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3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群組 60"/>
            <p:cNvGrpSpPr/>
            <p:nvPr/>
          </p:nvGrpSpPr>
          <p:grpSpPr>
            <a:xfrm>
              <a:off x="2341199" y="3893059"/>
              <a:ext cx="555476" cy="555476"/>
              <a:chOff x="2341199" y="3893059"/>
              <a:chExt cx="555476" cy="555476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2341199" y="3893059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2342259" y="3893059"/>
                <a:ext cx="553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err="1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err="1" smtClean="0">
                    <a:solidFill>
                      <a:schemeClr val="bg1"/>
                    </a:solidFill>
                  </a:rPr>
                  <a:t>n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2361495" y="3108672"/>
                  <a:ext cx="51488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4800" b="1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4800" b="1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495" y="3108672"/>
                  <a:ext cx="514885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群組 63"/>
            <p:cNvGrpSpPr/>
            <p:nvPr/>
          </p:nvGrpSpPr>
          <p:grpSpPr>
            <a:xfrm>
              <a:off x="2341199" y="1402191"/>
              <a:ext cx="555476" cy="555476"/>
              <a:chOff x="2341199" y="1402191"/>
              <a:chExt cx="555476" cy="555476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2341199" y="1402191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345465" y="1412788"/>
                <a:ext cx="546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2340670" y="1402382"/>
              <a:ext cx="555476" cy="555476"/>
              <a:chOff x="2341199" y="1402191"/>
              <a:chExt cx="555476" cy="555476"/>
            </a:xfrm>
          </p:grpSpPr>
          <p:sp>
            <p:nvSpPr>
              <p:cNvPr id="69" name="橢圓 68"/>
              <p:cNvSpPr/>
              <p:nvPr/>
            </p:nvSpPr>
            <p:spPr>
              <a:xfrm>
                <a:off x="2341199" y="1402191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2345465" y="1412788"/>
                <a:ext cx="546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527410" y="3615203"/>
                <a:ext cx="3637855" cy="1578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latin typeface="Cambria Math" panose="02040503050406030204" pitchFamily="18" charset="0"/>
                                        </a:rPr>
                                        <m:t>𝟐𝟏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latin typeface="Cambria Math" panose="02040503050406030204" pitchFamily="18" charset="0"/>
                                        </a:rPr>
                                        <m:t>𝟐𝟐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latin typeface="Cambria Math" panose="02040503050406030204" pitchFamily="18" charset="0"/>
                                        </a:rPr>
                                        <m:t>𝟑𝟏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altLang="zh-TW" sz="2400" b="1" i="1" baseline="-2500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𝟑𝟑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𝑲𝒏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0" y="3615203"/>
                <a:ext cx="3637855" cy="1578124"/>
              </a:xfrm>
              <a:prstGeom prst="rect">
                <a:avLst/>
              </a:prstGeom>
              <a:blipFill>
                <a:blip r:embed="rId4"/>
                <a:stretch>
                  <a:fillRect b="-38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288306" y="1045410"/>
                <a:ext cx="3075714" cy="1214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TW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306" y="1045410"/>
                <a:ext cx="3075714" cy="1214884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2"/>
          <p:cNvCxnSpPr/>
          <p:nvPr/>
        </p:nvCxnSpPr>
        <p:spPr>
          <a:xfrm>
            <a:off x="522316" y="3674958"/>
            <a:ext cx="0" cy="16560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-1166" y="3718129"/>
            <a:ext cx="492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樣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本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數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Ｋ</a:t>
            </a:r>
            <a:endParaRPr lang="en-US" altLang="zh-TW" sz="2400" b="1" dirty="0" smtClean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730109" y="3498108"/>
            <a:ext cx="31930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400175" y="300566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</a:rPr>
              <a:t>特徵</a:t>
            </a:r>
            <a:r>
              <a:rPr lang="zh-TW" altLang="en-US" sz="2400" b="1" dirty="0" smtClean="0">
                <a:solidFill>
                  <a:schemeClr val="accent1"/>
                </a:solidFill>
              </a:rPr>
              <a:t>數量ｎ</a:t>
            </a:r>
            <a:endParaRPr lang="zh-TW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4142529" y="1038225"/>
            <a:ext cx="0" cy="12861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2971324" y="1055776"/>
            <a:ext cx="1454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00B050"/>
                </a:solidFill>
              </a:rPr>
              <a:t>輸入</a:t>
            </a:r>
            <a:r>
              <a:rPr lang="en-US" altLang="zh-TW" sz="2400" b="1" dirty="0" smtClean="0">
                <a:solidFill>
                  <a:srgbClr val="00B050"/>
                </a:solidFill>
              </a:rPr>
              <a:t/>
            </a:r>
            <a:br>
              <a:rPr lang="en-US" altLang="zh-TW" sz="2400" b="1" dirty="0" smtClean="0">
                <a:solidFill>
                  <a:srgbClr val="00B050"/>
                </a:solidFill>
              </a:rPr>
            </a:br>
            <a:r>
              <a:rPr lang="zh-TW" altLang="en-US" sz="2400" b="1" dirty="0" smtClean="0">
                <a:solidFill>
                  <a:srgbClr val="00B050"/>
                </a:solidFill>
              </a:rPr>
              <a:t>節點</a:t>
            </a:r>
            <a:endParaRPr lang="en-US" altLang="zh-TW" sz="2400" b="1" dirty="0" smtClean="0">
              <a:solidFill>
                <a:srgbClr val="00B05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00B050"/>
                </a:solidFill>
              </a:rPr>
              <a:t>數ｎ</a:t>
            </a:r>
            <a:endParaRPr lang="en-US" altLang="zh-TW" sz="2400" b="1" dirty="0" smtClean="0">
              <a:solidFill>
                <a:srgbClr val="00B050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>
            <a:off x="4399442" y="933450"/>
            <a:ext cx="277853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4057625" y="437284"/>
            <a:ext cx="341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00B050"/>
                </a:solidFill>
              </a:rPr>
              <a:t>輸出節點數ｍ</a:t>
            </a:r>
            <a:endParaRPr lang="en-US" altLang="zh-TW" sz="2400" b="1" dirty="0" smtClean="0">
              <a:solidFill>
                <a:srgbClr val="00B050"/>
              </a:solidFill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6389014" y="2924171"/>
            <a:ext cx="486030" cy="491245"/>
            <a:chOff x="6580268" y="2876546"/>
            <a:chExt cx="486030" cy="491245"/>
          </a:xfrm>
        </p:grpSpPr>
        <p:sp>
          <p:nvSpPr>
            <p:cNvPr id="38" name="文字方塊 37"/>
            <p:cNvSpPr txBox="1"/>
            <p:nvPr/>
          </p:nvSpPr>
          <p:spPr>
            <a:xfrm>
              <a:off x="6580268" y="2906126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3"/>
                  </a:solidFill>
                </a:rPr>
                <a:t>b</a:t>
              </a:r>
              <a:r>
                <a:rPr lang="en-US" altLang="zh-TW" sz="2400" b="1" baseline="-25000" dirty="0" smtClean="0">
                  <a:solidFill>
                    <a:schemeClr val="accent3"/>
                  </a:solidFill>
                </a:rPr>
                <a:t>1</a:t>
              </a:r>
              <a:endParaRPr lang="zh-TW" altLang="en-US" sz="2400" b="1" baseline="-25000" dirty="0">
                <a:solidFill>
                  <a:schemeClr val="accent3"/>
                </a:solidFill>
              </a:endParaRPr>
            </a:p>
          </p:txBody>
        </p:sp>
        <p:cxnSp>
          <p:nvCxnSpPr>
            <p:cNvPr id="66" name="直線單箭頭接點 65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群組 82"/>
          <p:cNvGrpSpPr/>
          <p:nvPr/>
        </p:nvGrpSpPr>
        <p:grpSpPr>
          <a:xfrm>
            <a:off x="6389014" y="4573111"/>
            <a:ext cx="486030" cy="491245"/>
            <a:chOff x="6580268" y="2876546"/>
            <a:chExt cx="486030" cy="491245"/>
          </a:xfrm>
        </p:grpSpPr>
        <p:sp>
          <p:nvSpPr>
            <p:cNvPr id="84" name="文字方塊 83"/>
            <p:cNvSpPr txBox="1"/>
            <p:nvPr/>
          </p:nvSpPr>
          <p:spPr>
            <a:xfrm>
              <a:off x="6580268" y="2906126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5"/>
                  </a:solidFill>
                </a:rPr>
                <a:t>b</a:t>
              </a:r>
              <a:r>
                <a:rPr lang="en-US" altLang="zh-TW" sz="2400" b="1" baseline="-25000" dirty="0" smtClean="0">
                  <a:solidFill>
                    <a:schemeClr val="accent5"/>
                  </a:solidFill>
                </a:rPr>
                <a:t>2</a:t>
              </a:r>
              <a:endParaRPr lang="zh-TW" altLang="en-US" sz="2400" b="1" baseline="-25000" dirty="0">
                <a:solidFill>
                  <a:schemeClr val="accent5"/>
                </a:solidFill>
              </a:endParaRPr>
            </a:p>
          </p:txBody>
        </p:sp>
        <p:cxnSp>
          <p:nvCxnSpPr>
            <p:cNvPr id="85" name="直線單箭頭接點 84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6389014" y="6203067"/>
            <a:ext cx="554960" cy="491245"/>
            <a:chOff x="6580268" y="2876546"/>
            <a:chExt cx="554960" cy="491245"/>
          </a:xfrm>
        </p:grpSpPr>
        <p:sp>
          <p:nvSpPr>
            <p:cNvPr id="87" name="文字方塊 86"/>
            <p:cNvSpPr txBox="1"/>
            <p:nvPr/>
          </p:nvSpPr>
          <p:spPr>
            <a:xfrm>
              <a:off x="6580268" y="2906126"/>
              <a:ext cx="554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err="1" smtClean="0">
                  <a:solidFill>
                    <a:schemeClr val="accent4"/>
                  </a:solidFill>
                </a:rPr>
                <a:t>b</a:t>
              </a:r>
              <a:r>
                <a:rPr lang="en-US" altLang="zh-TW" sz="2400" b="1" baseline="-25000" dirty="0" err="1" smtClean="0">
                  <a:solidFill>
                    <a:schemeClr val="accent4"/>
                  </a:solidFill>
                </a:rPr>
                <a:t>m</a:t>
              </a:r>
              <a:endParaRPr lang="zh-TW" altLang="en-US" sz="2400" b="1" baseline="-25000" dirty="0">
                <a:solidFill>
                  <a:schemeClr val="accent4"/>
                </a:solidFill>
              </a:endParaRPr>
            </a:p>
          </p:txBody>
        </p:sp>
        <p:cxnSp>
          <p:nvCxnSpPr>
            <p:cNvPr id="88" name="直線單箭頭接點 87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99"/>
              <p:cNvSpPr txBox="1"/>
              <p:nvPr/>
            </p:nvSpPr>
            <p:spPr>
              <a:xfrm>
                <a:off x="8354355" y="1013610"/>
                <a:ext cx="2907399" cy="1213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𝟐𝟐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latin typeface="Cambria Math" panose="02040503050406030204" pitchFamily="18" charset="0"/>
                                        </a:rPr>
                                        <m:t>𝑲𝒎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355" y="1013610"/>
                <a:ext cx="2907399" cy="1213345"/>
              </a:xfrm>
              <a:prstGeom prst="rect">
                <a:avLst/>
              </a:prstGeom>
              <a:blipFill>
                <a:blip r:embed="rId6"/>
                <a:stretch>
                  <a:fillRect b="-55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>
              <a:xfrm>
                <a:off x="7433398" y="2455879"/>
                <a:ext cx="454778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1" i="1" spc="-1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sz="2100" b="1" i="1" spc="-100" baseline="-250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TW" sz="2100" b="1" i="1" spc="-1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+..+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100" b="1" i="1" spc="-100" baseline="-250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100" b="1" i="1" spc="-100" baseline="-250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100" b="1" spc="-100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98" y="2455879"/>
                <a:ext cx="4547783" cy="415498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>
              <a:xfrm>
                <a:off x="7518358" y="4091891"/>
                <a:ext cx="4475649" cy="408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100" b="1" i="1" spc="-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altLang="zh-TW" sz="2100" b="1" i="1" spc="-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+..+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TW" sz="2100" b="1" spc="-100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2100" b="1" spc="-1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358" y="4091891"/>
                <a:ext cx="4475649" cy="408060"/>
              </a:xfrm>
              <a:prstGeom prst="rect">
                <a:avLst/>
              </a:prstGeom>
              <a:blipFill>
                <a:blip r:embed="rId8"/>
                <a:stretch>
                  <a:fillRect b="-268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7518358" y="5721136"/>
                <a:ext cx="4772204" cy="408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100" b="1" i="1" spc="-1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+..+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TW" sz="2100" b="1" spc="-100" baseline="-25000" dirty="0" smtClean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TW" altLang="en-US" sz="2100" b="1" spc="-100" baseline="-25000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358" y="5721136"/>
                <a:ext cx="4772204" cy="408060"/>
              </a:xfrm>
              <a:prstGeom prst="rect">
                <a:avLst/>
              </a:prstGeom>
              <a:blipFill>
                <a:blip r:embed="rId9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群組 103"/>
          <p:cNvGrpSpPr/>
          <p:nvPr/>
        </p:nvGrpSpPr>
        <p:grpSpPr>
          <a:xfrm>
            <a:off x="104931" y="122835"/>
            <a:ext cx="4581058" cy="560398"/>
            <a:chOff x="104931" y="122092"/>
            <a:chExt cx="4166445" cy="659567"/>
          </a:xfrm>
        </p:grpSpPr>
        <p:sp>
          <p:nvSpPr>
            <p:cNvPr id="105" name="綵帶 (向上) 104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779488" y="138938"/>
              <a:ext cx="2798109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線性加權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矩陣</a:t>
              </a:r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運算</a:t>
              </a:r>
              <a:endParaRPr lang="en-US" altLang="zh-TW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41739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群組 71"/>
          <p:cNvGrpSpPr/>
          <p:nvPr/>
        </p:nvGrpSpPr>
        <p:grpSpPr>
          <a:xfrm>
            <a:off x="6701140" y="2406661"/>
            <a:ext cx="555476" cy="555476"/>
            <a:chOff x="6515786" y="1923225"/>
            <a:chExt cx="555476" cy="555476"/>
          </a:xfrm>
        </p:grpSpPr>
        <p:sp>
          <p:nvSpPr>
            <p:cNvPr id="15" name="橢圓 14"/>
            <p:cNvSpPr/>
            <p:nvPr/>
          </p:nvSpPr>
          <p:spPr>
            <a:xfrm>
              <a:off x="6515786" y="1923225"/>
              <a:ext cx="555476" cy="5554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598159" y="1970130"/>
              <a:ext cx="43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smtClean="0">
                  <a:solidFill>
                    <a:schemeClr val="bg1"/>
                  </a:solidFill>
                </a:rPr>
                <a:t>1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701140" y="4038276"/>
            <a:ext cx="555476" cy="555476"/>
            <a:chOff x="5648770" y="2042445"/>
            <a:chExt cx="555476" cy="555476"/>
          </a:xfrm>
        </p:grpSpPr>
        <p:sp>
          <p:nvSpPr>
            <p:cNvPr id="13" name="橢圓 12"/>
            <p:cNvSpPr/>
            <p:nvPr/>
          </p:nvSpPr>
          <p:spPr>
            <a:xfrm>
              <a:off x="5648770" y="2042445"/>
              <a:ext cx="555476" cy="55547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731143" y="2089350"/>
              <a:ext cx="43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smtClean="0">
                  <a:solidFill>
                    <a:schemeClr val="bg1"/>
                  </a:solidFill>
                </a:rPr>
                <a:t>2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6691470" y="5669890"/>
            <a:ext cx="574816" cy="555476"/>
            <a:chOff x="6515786" y="3776754"/>
            <a:chExt cx="574816" cy="555476"/>
          </a:xfrm>
        </p:grpSpPr>
        <p:sp>
          <p:nvSpPr>
            <p:cNvPr id="9" name="橢圓 8"/>
            <p:cNvSpPr/>
            <p:nvPr/>
          </p:nvSpPr>
          <p:spPr>
            <a:xfrm>
              <a:off x="6515786" y="3776754"/>
              <a:ext cx="555476" cy="55547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598159" y="3823659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sz="2400" dirty="0" err="1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err="1">
                  <a:solidFill>
                    <a:schemeClr val="bg1"/>
                  </a:solidFill>
                </a:rPr>
                <a:t>m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732061" y="4728725"/>
                <a:ext cx="5148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4800" b="1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TW" altLang="en-US" sz="4800" b="1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061" y="4728725"/>
                <a:ext cx="51488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>
            <a:stCxn id="17" idx="6"/>
            <a:endCxn id="15" idx="2"/>
          </p:cNvCxnSpPr>
          <p:nvPr/>
        </p:nvCxnSpPr>
        <p:spPr>
          <a:xfrm flipV="1">
            <a:off x="4706284" y="2684399"/>
            <a:ext cx="1994856" cy="41475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9" idx="6"/>
            <a:endCxn id="15" idx="2"/>
          </p:cNvCxnSpPr>
          <p:nvPr/>
        </p:nvCxnSpPr>
        <p:spPr>
          <a:xfrm flipV="1">
            <a:off x="4706284" y="2684399"/>
            <a:ext cx="1994856" cy="103761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1" idx="6"/>
            <a:endCxn id="15" idx="2"/>
          </p:cNvCxnSpPr>
          <p:nvPr/>
        </p:nvCxnSpPr>
        <p:spPr>
          <a:xfrm flipV="1">
            <a:off x="4706284" y="2684399"/>
            <a:ext cx="1994856" cy="166028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25" idx="6"/>
            <a:endCxn id="15" idx="2"/>
          </p:cNvCxnSpPr>
          <p:nvPr/>
        </p:nvCxnSpPr>
        <p:spPr>
          <a:xfrm flipV="1">
            <a:off x="4706284" y="2684399"/>
            <a:ext cx="1994856" cy="290562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17" idx="6"/>
            <a:endCxn id="13" idx="2"/>
          </p:cNvCxnSpPr>
          <p:nvPr/>
        </p:nvCxnSpPr>
        <p:spPr>
          <a:xfrm>
            <a:off x="4706284" y="3099154"/>
            <a:ext cx="1994856" cy="121686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9" idx="6"/>
            <a:endCxn id="13" idx="2"/>
          </p:cNvCxnSpPr>
          <p:nvPr/>
        </p:nvCxnSpPr>
        <p:spPr>
          <a:xfrm>
            <a:off x="4706284" y="3722014"/>
            <a:ext cx="1994856" cy="5940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21" idx="6"/>
            <a:endCxn id="13" idx="2"/>
          </p:cNvCxnSpPr>
          <p:nvPr/>
        </p:nvCxnSpPr>
        <p:spPr>
          <a:xfrm flipV="1">
            <a:off x="4706284" y="4316014"/>
            <a:ext cx="1994856" cy="2866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5" idx="6"/>
            <a:endCxn id="13" idx="2"/>
          </p:cNvCxnSpPr>
          <p:nvPr/>
        </p:nvCxnSpPr>
        <p:spPr>
          <a:xfrm flipV="1">
            <a:off x="4706284" y="4316014"/>
            <a:ext cx="1994856" cy="127400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25" idx="6"/>
            <a:endCxn id="9" idx="2"/>
          </p:cNvCxnSpPr>
          <p:nvPr/>
        </p:nvCxnSpPr>
        <p:spPr>
          <a:xfrm>
            <a:off x="4706284" y="5590022"/>
            <a:ext cx="1985186" cy="3576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21" idx="6"/>
            <a:endCxn id="9" idx="2"/>
          </p:cNvCxnSpPr>
          <p:nvPr/>
        </p:nvCxnSpPr>
        <p:spPr>
          <a:xfrm>
            <a:off x="4706284" y="4344683"/>
            <a:ext cx="1985186" cy="16029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9" idx="6"/>
            <a:endCxn id="9" idx="2"/>
          </p:cNvCxnSpPr>
          <p:nvPr/>
        </p:nvCxnSpPr>
        <p:spPr>
          <a:xfrm>
            <a:off x="4706284" y="3722014"/>
            <a:ext cx="1985186" cy="222561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7" idx="6"/>
            <a:endCxn id="9" idx="2"/>
          </p:cNvCxnSpPr>
          <p:nvPr/>
        </p:nvCxnSpPr>
        <p:spPr>
          <a:xfrm>
            <a:off x="4706284" y="3099154"/>
            <a:ext cx="1985186" cy="28484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7274421" y="4313646"/>
            <a:ext cx="317955" cy="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7274421" y="2684400"/>
            <a:ext cx="317955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7246946" y="5947629"/>
            <a:ext cx="325012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/>
          <p:cNvGrpSpPr/>
          <p:nvPr/>
        </p:nvGrpSpPr>
        <p:grpSpPr>
          <a:xfrm>
            <a:off x="4149463" y="2821416"/>
            <a:ext cx="558166" cy="3046344"/>
            <a:chOff x="2339854" y="1402191"/>
            <a:chExt cx="558166" cy="3046344"/>
          </a:xfrm>
        </p:grpSpPr>
        <p:grpSp>
          <p:nvGrpSpPr>
            <p:cNvPr id="63" name="群組 62"/>
            <p:cNvGrpSpPr/>
            <p:nvPr/>
          </p:nvGrpSpPr>
          <p:grpSpPr>
            <a:xfrm>
              <a:off x="2339854" y="2025051"/>
              <a:ext cx="558166" cy="555476"/>
              <a:chOff x="2339854" y="2070112"/>
              <a:chExt cx="558166" cy="555476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2341199" y="2070112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2339854" y="2070112"/>
                <a:ext cx="55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2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群組 61"/>
            <p:cNvGrpSpPr/>
            <p:nvPr/>
          </p:nvGrpSpPr>
          <p:grpSpPr>
            <a:xfrm>
              <a:off x="2339854" y="2647720"/>
              <a:ext cx="558166" cy="555476"/>
              <a:chOff x="2339854" y="2753023"/>
              <a:chExt cx="558166" cy="555476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2341199" y="2753023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339854" y="2753023"/>
                <a:ext cx="55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3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群組 60"/>
            <p:cNvGrpSpPr/>
            <p:nvPr/>
          </p:nvGrpSpPr>
          <p:grpSpPr>
            <a:xfrm>
              <a:off x="2341199" y="3893059"/>
              <a:ext cx="555476" cy="555476"/>
              <a:chOff x="2341199" y="3893059"/>
              <a:chExt cx="555476" cy="555476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2341199" y="3893059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2342259" y="3893059"/>
                <a:ext cx="553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err="1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err="1" smtClean="0">
                    <a:solidFill>
                      <a:schemeClr val="bg1"/>
                    </a:solidFill>
                  </a:rPr>
                  <a:t>n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2361495" y="3108672"/>
                  <a:ext cx="51488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4800" b="1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4800" b="1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495" y="3108672"/>
                  <a:ext cx="514885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群組 63"/>
            <p:cNvGrpSpPr/>
            <p:nvPr/>
          </p:nvGrpSpPr>
          <p:grpSpPr>
            <a:xfrm>
              <a:off x="2341199" y="1402191"/>
              <a:ext cx="555476" cy="555476"/>
              <a:chOff x="2341199" y="1402191"/>
              <a:chExt cx="555476" cy="555476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2341199" y="1402191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345465" y="1412788"/>
                <a:ext cx="546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2340670" y="1402382"/>
              <a:ext cx="555476" cy="555476"/>
              <a:chOff x="2341199" y="1402191"/>
              <a:chExt cx="555476" cy="555476"/>
            </a:xfrm>
          </p:grpSpPr>
          <p:sp>
            <p:nvSpPr>
              <p:cNvPr id="69" name="橢圓 68"/>
              <p:cNvSpPr/>
              <p:nvPr/>
            </p:nvSpPr>
            <p:spPr>
              <a:xfrm>
                <a:off x="2341199" y="1402191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2345465" y="1412788"/>
                <a:ext cx="546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527410" y="3615203"/>
                <a:ext cx="3637855" cy="1578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𝟑𝟑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𝑲𝒏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0" y="3615203"/>
                <a:ext cx="3637855" cy="1578124"/>
              </a:xfrm>
              <a:prstGeom prst="rect">
                <a:avLst/>
              </a:prstGeom>
              <a:blipFill>
                <a:blip r:embed="rId4"/>
                <a:stretch>
                  <a:fillRect b="-38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288306" y="1045410"/>
                <a:ext cx="3075714" cy="1214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TW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306" y="1045410"/>
                <a:ext cx="3075714" cy="1214884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2"/>
          <p:cNvCxnSpPr/>
          <p:nvPr/>
        </p:nvCxnSpPr>
        <p:spPr>
          <a:xfrm>
            <a:off x="522316" y="3674958"/>
            <a:ext cx="0" cy="16560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-1166" y="3718129"/>
            <a:ext cx="492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樣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本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數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Ｋ</a:t>
            </a:r>
            <a:endParaRPr lang="en-US" altLang="zh-TW" sz="2400" b="1" dirty="0" smtClean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730109" y="3498108"/>
            <a:ext cx="31930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400175" y="300566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</a:rPr>
              <a:t>特徵</a:t>
            </a:r>
            <a:r>
              <a:rPr lang="zh-TW" altLang="en-US" sz="2400" b="1" dirty="0" smtClean="0">
                <a:solidFill>
                  <a:schemeClr val="accent1"/>
                </a:solidFill>
              </a:rPr>
              <a:t>數量ｎ</a:t>
            </a:r>
            <a:endParaRPr lang="zh-TW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4142529" y="1038225"/>
            <a:ext cx="0" cy="12861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2971324" y="1055776"/>
            <a:ext cx="1454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00B050"/>
                </a:solidFill>
              </a:rPr>
              <a:t>輸入</a:t>
            </a:r>
            <a:r>
              <a:rPr lang="en-US" altLang="zh-TW" sz="2400" b="1" dirty="0" smtClean="0">
                <a:solidFill>
                  <a:srgbClr val="00B050"/>
                </a:solidFill>
              </a:rPr>
              <a:t/>
            </a:r>
            <a:br>
              <a:rPr lang="en-US" altLang="zh-TW" sz="2400" b="1" dirty="0" smtClean="0">
                <a:solidFill>
                  <a:srgbClr val="00B050"/>
                </a:solidFill>
              </a:rPr>
            </a:br>
            <a:r>
              <a:rPr lang="zh-TW" altLang="en-US" sz="2400" b="1" dirty="0" smtClean="0">
                <a:solidFill>
                  <a:srgbClr val="00B050"/>
                </a:solidFill>
              </a:rPr>
              <a:t>節點</a:t>
            </a:r>
            <a:endParaRPr lang="en-US" altLang="zh-TW" sz="2400" b="1" dirty="0" smtClean="0">
              <a:solidFill>
                <a:srgbClr val="00B05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00B050"/>
                </a:solidFill>
              </a:rPr>
              <a:t>數ｎ</a:t>
            </a:r>
            <a:endParaRPr lang="en-US" altLang="zh-TW" sz="2400" b="1" dirty="0" smtClean="0">
              <a:solidFill>
                <a:srgbClr val="00B050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>
            <a:off x="4399442" y="933450"/>
            <a:ext cx="277853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4057625" y="437284"/>
            <a:ext cx="341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00B050"/>
                </a:solidFill>
              </a:rPr>
              <a:t>輸出節點數ｍ</a:t>
            </a:r>
            <a:endParaRPr lang="en-US" altLang="zh-TW" sz="2400" b="1" dirty="0" smtClean="0">
              <a:solidFill>
                <a:srgbClr val="00B050"/>
              </a:solidFill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6389014" y="2924171"/>
            <a:ext cx="486030" cy="491245"/>
            <a:chOff x="6580268" y="2876546"/>
            <a:chExt cx="486030" cy="491245"/>
          </a:xfrm>
        </p:grpSpPr>
        <p:sp>
          <p:nvSpPr>
            <p:cNvPr id="38" name="文字方塊 37"/>
            <p:cNvSpPr txBox="1"/>
            <p:nvPr/>
          </p:nvSpPr>
          <p:spPr>
            <a:xfrm>
              <a:off x="6580268" y="2906126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3"/>
                  </a:solidFill>
                </a:rPr>
                <a:t>b</a:t>
              </a:r>
              <a:r>
                <a:rPr lang="en-US" altLang="zh-TW" sz="2400" b="1" baseline="-25000" dirty="0" smtClean="0">
                  <a:solidFill>
                    <a:schemeClr val="accent3"/>
                  </a:solidFill>
                </a:rPr>
                <a:t>1</a:t>
              </a:r>
              <a:endParaRPr lang="zh-TW" altLang="en-US" sz="2400" b="1" baseline="-25000" dirty="0">
                <a:solidFill>
                  <a:schemeClr val="accent3"/>
                </a:solidFill>
              </a:endParaRPr>
            </a:p>
          </p:txBody>
        </p:sp>
        <p:cxnSp>
          <p:nvCxnSpPr>
            <p:cNvPr id="66" name="直線單箭頭接點 65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群組 82"/>
          <p:cNvGrpSpPr/>
          <p:nvPr/>
        </p:nvGrpSpPr>
        <p:grpSpPr>
          <a:xfrm>
            <a:off x="6389014" y="4573111"/>
            <a:ext cx="486030" cy="491245"/>
            <a:chOff x="6580268" y="2876546"/>
            <a:chExt cx="486030" cy="491245"/>
          </a:xfrm>
        </p:grpSpPr>
        <p:sp>
          <p:nvSpPr>
            <p:cNvPr id="84" name="文字方塊 83"/>
            <p:cNvSpPr txBox="1"/>
            <p:nvPr/>
          </p:nvSpPr>
          <p:spPr>
            <a:xfrm>
              <a:off x="6580268" y="2906126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5"/>
                  </a:solidFill>
                </a:rPr>
                <a:t>b</a:t>
              </a:r>
              <a:r>
                <a:rPr lang="en-US" altLang="zh-TW" sz="2400" b="1" baseline="-25000" dirty="0" smtClean="0">
                  <a:solidFill>
                    <a:schemeClr val="accent5"/>
                  </a:solidFill>
                </a:rPr>
                <a:t>2</a:t>
              </a:r>
              <a:endParaRPr lang="zh-TW" altLang="en-US" sz="2400" b="1" baseline="-25000" dirty="0">
                <a:solidFill>
                  <a:schemeClr val="accent5"/>
                </a:solidFill>
              </a:endParaRPr>
            </a:p>
          </p:txBody>
        </p:sp>
        <p:cxnSp>
          <p:nvCxnSpPr>
            <p:cNvPr id="85" name="直線單箭頭接點 84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6389014" y="6203067"/>
            <a:ext cx="554960" cy="491245"/>
            <a:chOff x="6580268" y="2876546"/>
            <a:chExt cx="554960" cy="491245"/>
          </a:xfrm>
        </p:grpSpPr>
        <p:sp>
          <p:nvSpPr>
            <p:cNvPr id="87" name="文字方塊 86"/>
            <p:cNvSpPr txBox="1"/>
            <p:nvPr/>
          </p:nvSpPr>
          <p:spPr>
            <a:xfrm>
              <a:off x="6580268" y="2906126"/>
              <a:ext cx="554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err="1" smtClean="0">
                  <a:solidFill>
                    <a:schemeClr val="accent4"/>
                  </a:solidFill>
                </a:rPr>
                <a:t>b</a:t>
              </a:r>
              <a:r>
                <a:rPr lang="en-US" altLang="zh-TW" sz="2400" b="1" baseline="-25000" dirty="0" err="1" smtClean="0">
                  <a:solidFill>
                    <a:schemeClr val="accent4"/>
                  </a:solidFill>
                </a:rPr>
                <a:t>m</a:t>
              </a:r>
              <a:endParaRPr lang="zh-TW" altLang="en-US" sz="2400" b="1" baseline="-25000" dirty="0">
                <a:solidFill>
                  <a:schemeClr val="accent4"/>
                </a:solidFill>
              </a:endParaRPr>
            </a:p>
          </p:txBody>
        </p:sp>
        <p:cxnSp>
          <p:nvCxnSpPr>
            <p:cNvPr id="88" name="直線單箭頭接點 87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99"/>
              <p:cNvSpPr txBox="1"/>
              <p:nvPr/>
            </p:nvSpPr>
            <p:spPr>
              <a:xfrm>
                <a:off x="8354355" y="1013610"/>
                <a:ext cx="2907399" cy="1213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355" y="1013610"/>
                <a:ext cx="2907399" cy="1213345"/>
              </a:xfrm>
              <a:prstGeom prst="rect">
                <a:avLst/>
              </a:prstGeom>
              <a:blipFill>
                <a:blip r:embed="rId6"/>
                <a:stretch>
                  <a:fillRect b="-55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>
              <a:xfrm>
                <a:off x="7433398" y="2455879"/>
                <a:ext cx="454778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1" i="1" spc="-1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sz="2100" b="1" i="1" spc="-100" baseline="-250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US" altLang="zh-TW" sz="2100" b="1" i="1" spc="-1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100" b="1" i="1" spc="-100" baseline="-250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100" b="1" i="1" spc="-100" baseline="-250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+..+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100" b="1" i="1" spc="-100" baseline="-250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100" b="1" spc="-100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398" y="2455879"/>
                <a:ext cx="4547783" cy="415498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>
              <a:xfrm>
                <a:off x="7518358" y="4091891"/>
                <a:ext cx="4475649" cy="408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100" b="1" i="1" spc="-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𝟐𝟐</m:t>
                    </m:r>
                    <m:r>
                      <a:rPr lang="en-US" altLang="zh-TW" sz="2100" b="1" i="1" spc="-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+..+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TW" sz="2100" b="1" spc="-100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2100" b="1" spc="-1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358" y="4091891"/>
                <a:ext cx="4475649" cy="408060"/>
              </a:xfrm>
              <a:prstGeom prst="rect">
                <a:avLst/>
              </a:prstGeom>
              <a:blipFill>
                <a:blip r:embed="rId8"/>
                <a:stretch>
                  <a:fillRect b="-268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7518358" y="5721136"/>
                <a:ext cx="4772204" cy="408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100" b="1" i="1" spc="-1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+..+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TW" sz="2100" b="1" spc="-100" baseline="-25000" dirty="0" smtClean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TW" altLang="en-US" sz="2100" b="1" spc="-100" baseline="-25000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358" y="5721136"/>
                <a:ext cx="4772204" cy="408060"/>
              </a:xfrm>
              <a:prstGeom prst="rect">
                <a:avLst/>
              </a:prstGeom>
              <a:blipFill>
                <a:blip r:embed="rId9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群組 70"/>
          <p:cNvGrpSpPr/>
          <p:nvPr/>
        </p:nvGrpSpPr>
        <p:grpSpPr>
          <a:xfrm>
            <a:off x="104931" y="122835"/>
            <a:ext cx="4581058" cy="560398"/>
            <a:chOff x="104931" y="122092"/>
            <a:chExt cx="4166445" cy="659567"/>
          </a:xfrm>
        </p:grpSpPr>
        <p:sp>
          <p:nvSpPr>
            <p:cNvPr id="74" name="綵帶 (向上) 73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779488" y="138938"/>
              <a:ext cx="2798109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線性加權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矩陣</a:t>
              </a:r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運算</a:t>
              </a:r>
              <a:endParaRPr lang="en-US" altLang="zh-TW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97031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群組 71"/>
          <p:cNvGrpSpPr/>
          <p:nvPr/>
        </p:nvGrpSpPr>
        <p:grpSpPr>
          <a:xfrm>
            <a:off x="6564404" y="2406661"/>
            <a:ext cx="555476" cy="555476"/>
            <a:chOff x="6515786" y="1923225"/>
            <a:chExt cx="555476" cy="555476"/>
          </a:xfrm>
        </p:grpSpPr>
        <p:sp>
          <p:nvSpPr>
            <p:cNvPr id="15" name="橢圓 14"/>
            <p:cNvSpPr/>
            <p:nvPr/>
          </p:nvSpPr>
          <p:spPr>
            <a:xfrm>
              <a:off x="6515786" y="1923225"/>
              <a:ext cx="555476" cy="55547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598159" y="1970130"/>
              <a:ext cx="43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smtClean="0">
                  <a:solidFill>
                    <a:schemeClr val="bg1"/>
                  </a:solidFill>
                </a:rPr>
                <a:t>1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564404" y="4038276"/>
            <a:ext cx="555476" cy="555476"/>
            <a:chOff x="5648770" y="2042445"/>
            <a:chExt cx="555476" cy="555476"/>
          </a:xfrm>
        </p:grpSpPr>
        <p:sp>
          <p:nvSpPr>
            <p:cNvPr id="13" name="橢圓 12"/>
            <p:cNvSpPr/>
            <p:nvPr/>
          </p:nvSpPr>
          <p:spPr>
            <a:xfrm>
              <a:off x="5648770" y="2042445"/>
              <a:ext cx="555476" cy="55547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731143" y="2089350"/>
              <a:ext cx="43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smtClean="0">
                  <a:solidFill>
                    <a:schemeClr val="bg1"/>
                  </a:solidFill>
                </a:rPr>
                <a:t>2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6554734" y="5669890"/>
            <a:ext cx="574816" cy="555476"/>
            <a:chOff x="6515786" y="3776754"/>
            <a:chExt cx="574816" cy="555476"/>
          </a:xfrm>
        </p:grpSpPr>
        <p:sp>
          <p:nvSpPr>
            <p:cNvPr id="9" name="橢圓 8"/>
            <p:cNvSpPr/>
            <p:nvPr/>
          </p:nvSpPr>
          <p:spPr>
            <a:xfrm>
              <a:off x="6515786" y="3776754"/>
              <a:ext cx="555476" cy="555476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598159" y="3823659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sz="2400" dirty="0" err="1" smtClean="0">
                  <a:solidFill>
                    <a:schemeClr val="bg1"/>
                  </a:solidFill>
                </a:rPr>
                <a:t>Z</a:t>
              </a:r>
              <a:r>
                <a:rPr lang="en-US" altLang="zh-TW" sz="2400" baseline="-25000" dirty="0" err="1">
                  <a:solidFill>
                    <a:schemeClr val="bg1"/>
                  </a:solidFill>
                </a:rPr>
                <a:t>m</a:t>
              </a:r>
              <a:endParaRPr lang="zh-TW" altLang="en-US" sz="2400" baseline="-250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6595325" y="4728725"/>
                <a:ext cx="5148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4800" b="1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TW" altLang="en-US" sz="4800" b="1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325" y="4728725"/>
                <a:ext cx="51488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>
            <a:stCxn id="17" idx="6"/>
            <a:endCxn id="15" idx="2"/>
          </p:cNvCxnSpPr>
          <p:nvPr/>
        </p:nvCxnSpPr>
        <p:spPr>
          <a:xfrm flipV="1">
            <a:off x="4569548" y="2684399"/>
            <a:ext cx="1994856" cy="41475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9" idx="6"/>
            <a:endCxn id="15" idx="2"/>
          </p:cNvCxnSpPr>
          <p:nvPr/>
        </p:nvCxnSpPr>
        <p:spPr>
          <a:xfrm flipV="1">
            <a:off x="4569548" y="2684399"/>
            <a:ext cx="1994856" cy="103761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1" idx="6"/>
            <a:endCxn id="15" idx="2"/>
          </p:cNvCxnSpPr>
          <p:nvPr/>
        </p:nvCxnSpPr>
        <p:spPr>
          <a:xfrm flipV="1">
            <a:off x="4569548" y="2684399"/>
            <a:ext cx="1994856" cy="166028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25" idx="6"/>
            <a:endCxn id="15" idx="2"/>
          </p:cNvCxnSpPr>
          <p:nvPr/>
        </p:nvCxnSpPr>
        <p:spPr>
          <a:xfrm flipV="1">
            <a:off x="4569548" y="2684399"/>
            <a:ext cx="1994856" cy="290562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17" idx="6"/>
            <a:endCxn id="13" idx="2"/>
          </p:cNvCxnSpPr>
          <p:nvPr/>
        </p:nvCxnSpPr>
        <p:spPr>
          <a:xfrm>
            <a:off x="4569548" y="3099154"/>
            <a:ext cx="1994856" cy="121686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9" idx="6"/>
            <a:endCxn id="13" idx="2"/>
          </p:cNvCxnSpPr>
          <p:nvPr/>
        </p:nvCxnSpPr>
        <p:spPr>
          <a:xfrm>
            <a:off x="4569548" y="3722014"/>
            <a:ext cx="1994856" cy="5940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21" idx="6"/>
            <a:endCxn id="13" idx="2"/>
          </p:cNvCxnSpPr>
          <p:nvPr/>
        </p:nvCxnSpPr>
        <p:spPr>
          <a:xfrm flipV="1">
            <a:off x="4569548" y="4316014"/>
            <a:ext cx="1994856" cy="2866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5" idx="6"/>
            <a:endCxn id="13" idx="2"/>
          </p:cNvCxnSpPr>
          <p:nvPr/>
        </p:nvCxnSpPr>
        <p:spPr>
          <a:xfrm flipV="1">
            <a:off x="4569548" y="4316014"/>
            <a:ext cx="1994856" cy="127400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25" idx="6"/>
            <a:endCxn id="9" idx="2"/>
          </p:cNvCxnSpPr>
          <p:nvPr/>
        </p:nvCxnSpPr>
        <p:spPr>
          <a:xfrm>
            <a:off x="4569548" y="5590022"/>
            <a:ext cx="1985186" cy="35760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21" idx="6"/>
            <a:endCxn id="9" idx="2"/>
          </p:cNvCxnSpPr>
          <p:nvPr/>
        </p:nvCxnSpPr>
        <p:spPr>
          <a:xfrm>
            <a:off x="4569548" y="4344683"/>
            <a:ext cx="1985186" cy="160294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9" idx="6"/>
            <a:endCxn id="9" idx="2"/>
          </p:cNvCxnSpPr>
          <p:nvPr/>
        </p:nvCxnSpPr>
        <p:spPr>
          <a:xfrm>
            <a:off x="4569548" y="3722014"/>
            <a:ext cx="1985186" cy="222561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7" idx="6"/>
            <a:endCxn id="9" idx="2"/>
          </p:cNvCxnSpPr>
          <p:nvPr/>
        </p:nvCxnSpPr>
        <p:spPr>
          <a:xfrm>
            <a:off x="4569548" y="3099154"/>
            <a:ext cx="1985186" cy="28484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7137685" y="4313646"/>
            <a:ext cx="317955" cy="2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7137685" y="2684400"/>
            <a:ext cx="317955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7110210" y="5947629"/>
            <a:ext cx="325012" cy="0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/>
          <p:cNvGrpSpPr/>
          <p:nvPr/>
        </p:nvGrpSpPr>
        <p:grpSpPr>
          <a:xfrm>
            <a:off x="4012727" y="2821416"/>
            <a:ext cx="558166" cy="3046344"/>
            <a:chOff x="2339854" y="1402191"/>
            <a:chExt cx="558166" cy="3046344"/>
          </a:xfrm>
        </p:grpSpPr>
        <p:grpSp>
          <p:nvGrpSpPr>
            <p:cNvPr id="63" name="群組 62"/>
            <p:cNvGrpSpPr/>
            <p:nvPr/>
          </p:nvGrpSpPr>
          <p:grpSpPr>
            <a:xfrm>
              <a:off x="2339854" y="2025051"/>
              <a:ext cx="558166" cy="555476"/>
              <a:chOff x="2339854" y="2070112"/>
              <a:chExt cx="558166" cy="555476"/>
            </a:xfrm>
          </p:grpSpPr>
          <p:sp>
            <p:nvSpPr>
              <p:cNvPr id="19" name="橢圓 18"/>
              <p:cNvSpPr/>
              <p:nvPr/>
            </p:nvSpPr>
            <p:spPr>
              <a:xfrm>
                <a:off x="2341199" y="2070112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2339854" y="2070112"/>
                <a:ext cx="55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2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群組 61"/>
            <p:cNvGrpSpPr/>
            <p:nvPr/>
          </p:nvGrpSpPr>
          <p:grpSpPr>
            <a:xfrm>
              <a:off x="2339854" y="2647720"/>
              <a:ext cx="558166" cy="555476"/>
              <a:chOff x="2339854" y="2753023"/>
              <a:chExt cx="558166" cy="555476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2341199" y="2753023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2339854" y="2753023"/>
                <a:ext cx="558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3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" name="群組 60"/>
            <p:cNvGrpSpPr/>
            <p:nvPr/>
          </p:nvGrpSpPr>
          <p:grpSpPr>
            <a:xfrm>
              <a:off x="2341199" y="3893059"/>
              <a:ext cx="555476" cy="555476"/>
              <a:chOff x="2341199" y="3893059"/>
              <a:chExt cx="555476" cy="555476"/>
            </a:xfrm>
          </p:grpSpPr>
          <p:sp>
            <p:nvSpPr>
              <p:cNvPr id="25" name="橢圓 24"/>
              <p:cNvSpPr/>
              <p:nvPr/>
            </p:nvSpPr>
            <p:spPr>
              <a:xfrm>
                <a:off x="2341199" y="3893059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2342259" y="3893059"/>
                <a:ext cx="5533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err="1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err="1" smtClean="0">
                    <a:solidFill>
                      <a:schemeClr val="bg1"/>
                    </a:solidFill>
                  </a:rPr>
                  <a:t>n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2361495" y="3108672"/>
                  <a:ext cx="514885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4800" b="1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4800" b="1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1495" y="3108672"/>
                  <a:ext cx="514885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群組 63"/>
            <p:cNvGrpSpPr/>
            <p:nvPr/>
          </p:nvGrpSpPr>
          <p:grpSpPr>
            <a:xfrm>
              <a:off x="2341199" y="1402191"/>
              <a:ext cx="555476" cy="555476"/>
              <a:chOff x="2341199" y="1402191"/>
              <a:chExt cx="555476" cy="555476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2341199" y="1402191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2345465" y="1412788"/>
                <a:ext cx="546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>
              <a:off x="2340670" y="1402382"/>
              <a:ext cx="555476" cy="555476"/>
              <a:chOff x="2341199" y="1402191"/>
              <a:chExt cx="555476" cy="555476"/>
            </a:xfrm>
          </p:grpSpPr>
          <p:sp>
            <p:nvSpPr>
              <p:cNvPr id="69" name="橢圓 68"/>
              <p:cNvSpPr/>
              <p:nvPr/>
            </p:nvSpPr>
            <p:spPr>
              <a:xfrm>
                <a:off x="2341199" y="1402191"/>
                <a:ext cx="555476" cy="555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-25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2345465" y="1412788"/>
                <a:ext cx="5469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1" i="1" dirty="0" smtClean="0">
                    <a:solidFill>
                      <a:schemeClr val="bg1"/>
                    </a:solidFill>
                    <a:latin typeface="Elephant" panose="02020904090505020303" pitchFamily="18" charset="0"/>
                  </a:rPr>
                  <a:t>x</a:t>
                </a:r>
                <a:r>
                  <a:rPr lang="en-US" altLang="zh-TW" sz="2800" b="1" baseline="-25000" dirty="0" smtClean="0">
                    <a:solidFill>
                      <a:schemeClr val="bg1"/>
                    </a:solidFill>
                  </a:rPr>
                  <a:t>1</a:t>
                </a:r>
                <a:endParaRPr lang="zh-TW" altLang="en-US" sz="2800" b="1" baseline="-25000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/>
              <p:cNvSpPr txBox="1"/>
              <p:nvPr/>
            </p:nvSpPr>
            <p:spPr>
              <a:xfrm>
                <a:off x="382128" y="3615203"/>
                <a:ext cx="3637855" cy="1578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𝟑𝟑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𝑲𝒏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28" y="3615203"/>
                <a:ext cx="3637855" cy="1578124"/>
              </a:xfrm>
              <a:prstGeom prst="rect">
                <a:avLst/>
              </a:prstGeom>
              <a:blipFill>
                <a:blip r:embed="rId4"/>
                <a:stretch>
                  <a:fillRect b="-38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/>
              <p:cNvSpPr txBox="1"/>
              <p:nvPr/>
            </p:nvSpPr>
            <p:spPr>
              <a:xfrm>
                <a:off x="4288306" y="1045410"/>
                <a:ext cx="3075714" cy="1214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306" y="1045410"/>
                <a:ext cx="3075714" cy="1214884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單箭頭接點 2"/>
          <p:cNvCxnSpPr/>
          <p:nvPr/>
        </p:nvCxnSpPr>
        <p:spPr>
          <a:xfrm>
            <a:off x="385580" y="3674958"/>
            <a:ext cx="0" cy="16560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-137902" y="3718129"/>
            <a:ext cx="492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樣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本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數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</a:rPr>
              <a:t>Ｋ</a:t>
            </a:r>
            <a:endParaRPr lang="en-US" altLang="zh-TW" sz="2400" b="1" dirty="0" smtClean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93373" y="3498108"/>
            <a:ext cx="31930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263439" y="300566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</a:rPr>
              <a:t>特徵</a:t>
            </a:r>
            <a:r>
              <a:rPr lang="zh-TW" altLang="en-US" sz="2400" b="1" dirty="0" smtClean="0">
                <a:solidFill>
                  <a:schemeClr val="accent1"/>
                </a:solidFill>
              </a:rPr>
              <a:t>數量ｎ</a:t>
            </a:r>
            <a:endParaRPr lang="zh-TW" altLang="en-US" sz="2400" b="1" dirty="0">
              <a:solidFill>
                <a:schemeClr val="accent1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4142529" y="1038225"/>
            <a:ext cx="0" cy="12861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2971324" y="1055776"/>
            <a:ext cx="1454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00B050"/>
                </a:solidFill>
              </a:rPr>
              <a:t>輸入</a:t>
            </a:r>
            <a:r>
              <a:rPr lang="en-US" altLang="zh-TW" sz="2400" b="1" dirty="0" smtClean="0">
                <a:solidFill>
                  <a:srgbClr val="00B050"/>
                </a:solidFill>
              </a:rPr>
              <a:t/>
            </a:r>
            <a:br>
              <a:rPr lang="en-US" altLang="zh-TW" sz="2400" b="1" dirty="0" smtClean="0">
                <a:solidFill>
                  <a:srgbClr val="00B050"/>
                </a:solidFill>
              </a:rPr>
            </a:br>
            <a:r>
              <a:rPr lang="zh-TW" altLang="en-US" sz="2400" b="1" dirty="0" smtClean="0">
                <a:solidFill>
                  <a:srgbClr val="00B050"/>
                </a:solidFill>
              </a:rPr>
              <a:t>節點</a:t>
            </a:r>
            <a:endParaRPr lang="en-US" altLang="zh-TW" sz="2400" b="1" dirty="0" smtClean="0">
              <a:solidFill>
                <a:srgbClr val="00B050"/>
              </a:solidFill>
            </a:endParaRPr>
          </a:p>
          <a:p>
            <a:pPr algn="ctr"/>
            <a:r>
              <a:rPr lang="zh-TW" altLang="en-US" sz="2400" b="1" dirty="0" smtClean="0">
                <a:solidFill>
                  <a:srgbClr val="00B050"/>
                </a:solidFill>
              </a:rPr>
              <a:t>數ｎ</a:t>
            </a:r>
            <a:endParaRPr lang="en-US" altLang="zh-TW" sz="2400" b="1" dirty="0" smtClean="0">
              <a:solidFill>
                <a:srgbClr val="00B050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>
            <a:off x="4399442" y="933450"/>
            <a:ext cx="277853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4057625" y="437284"/>
            <a:ext cx="341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00B050"/>
                </a:solidFill>
              </a:rPr>
              <a:t>輸出節點數ｍ</a:t>
            </a:r>
            <a:endParaRPr lang="en-US" altLang="zh-TW" sz="2400" b="1" dirty="0" smtClean="0">
              <a:solidFill>
                <a:srgbClr val="00B050"/>
              </a:solidFill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6252278" y="2924171"/>
            <a:ext cx="486030" cy="491245"/>
            <a:chOff x="6580268" y="2876546"/>
            <a:chExt cx="486030" cy="491245"/>
          </a:xfrm>
        </p:grpSpPr>
        <p:sp>
          <p:nvSpPr>
            <p:cNvPr id="38" name="文字方塊 37"/>
            <p:cNvSpPr txBox="1"/>
            <p:nvPr/>
          </p:nvSpPr>
          <p:spPr>
            <a:xfrm>
              <a:off x="6580268" y="2906126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3"/>
                  </a:solidFill>
                </a:rPr>
                <a:t>b</a:t>
              </a:r>
              <a:r>
                <a:rPr lang="en-US" altLang="zh-TW" sz="2400" b="1" baseline="-25000" dirty="0" smtClean="0">
                  <a:solidFill>
                    <a:schemeClr val="accent3"/>
                  </a:solidFill>
                </a:rPr>
                <a:t>1</a:t>
              </a:r>
              <a:endParaRPr lang="zh-TW" altLang="en-US" sz="2400" b="1" baseline="-25000" dirty="0">
                <a:solidFill>
                  <a:schemeClr val="accent3"/>
                </a:solidFill>
              </a:endParaRPr>
            </a:p>
          </p:txBody>
        </p:sp>
        <p:cxnSp>
          <p:nvCxnSpPr>
            <p:cNvPr id="66" name="直線單箭頭接點 65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群組 82"/>
          <p:cNvGrpSpPr/>
          <p:nvPr/>
        </p:nvGrpSpPr>
        <p:grpSpPr>
          <a:xfrm>
            <a:off x="6252278" y="4573111"/>
            <a:ext cx="486030" cy="491245"/>
            <a:chOff x="6580268" y="2876546"/>
            <a:chExt cx="486030" cy="491245"/>
          </a:xfrm>
        </p:grpSpPr>
        <p:sp>
          <p:nvSpPr>
            <p:cNvPr id="84" name="文字方塊 83"/>
            <p:cNvSpPr txBox="1"/>
            <p:nvPr/>
          </p:nvSpPr>
          <p:spPr>
            <a:xfrm>
              <a:off x="6580268" y="2906126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accent5"/>
                  </a:solidFill>
                </a:rPr>
                <a:t>b</a:t>
              </a:r>
              <a:r>
                <a:rPr lang="en-US" altLang="zh-TW" sz="2400" b="1" baseline="-25000" dirty="0" smtClean="0">
                  <a:solidFill>
                    <a:schemeClr val="accent5"/>
                  </a:solidFill>
                </a:rPr>
                <a:t>2</a:t>
              </a:r>
              <a:endParaRPr lang="zh-TW" altLang="en-US" sz="2400" b="1" baseline="-25000" dirty="0">
                <a:solidFill>
                  <a:schemeClr val="accent5"/>
                </a:solidFill>
              </a:endParaRPr>
            </a:p>
          </p:txBody>
        </p:sp>
        <p:cxnSp>
          <p:nvCxnSpPr>
            <p:cNvPr id="85" name="直線單箭頭接點 84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6260824" y="6203067"/>
            <a:ext cx="554960" cy="491245"/>
            <a:chOff x="6580268" y="2876546"/>
            <a:chExt cx="554960" cy="491245"/>
          </a:xfrm>
        </p:grpSpPr>
        <p:sp>
          <p:nvSpPr>
            <p:cNvPr id="87" name="文字方塊 86"/>
            <p:cNvSpPr txBox="1"/>
            <p:nvPr/>
          </p:nvSpPr>
          <p:spPr>
            <a:xfrm>
              <a:off x="6580268" y="2906126"/>
              <a:ext cx="5549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err="1" smtClean="0">
                  <a:solidFill>
                    <a:schemeClr val="accent4"/>
                  </a:solidFill>
                </a:rPr>
                <a:t>b</a:t>
              </a:r>
              <a:r>
                <a:rPr lang="en-US" altLang="zh-TW" sz="2400" b="1" baseline="-25000" dirty="0" err="1" smtClean="0">
                  <a:solidFill>
                    <a:schemeClr val="accent4"/>
                  </a:solidFill>
                </a:rPr>
                <a:t>m</a:t>
              </a:r>
              <a:endParaRPr lang="zh-TW" altLang="en-US" sz="2400" b="1" baseline="-25000" dirty="0">
                <a:solidFill>
                  <a:schemeClr val="accent4"/>
                </a:solidFill>
              </a:endParaRPr>
            </a:p>
          </p:txBody>
        </p:sp>
        <p:cxnSp>
          <p:nvCxnSpPr>
            <p:cNvPr id="88" name="直線單箭頭接點 87"/>
            <p:cNvCxnSpPr/>
            <p:nvPr/>
          </p:nvCxnSpPr>
          <p:spPr>
            <a:xfrm flipV="1">
              <a:off x="6862224" y="2876546"/>
              <a:ext cx="169351" cy="183369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字方塊 99"/>
              <p:cNvSpPr txBox="1"/>
              <p:nvPr/>
            </p:nvSpPr>
            <p:spPr>
              <a:xfrm>
                <a:off x="8354355" y="1013610"/>
                <a:ext cx="2907399" cy="1213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⋱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a:rPr lang="en-US" altLang="zh-TW" sz="24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US" altLang="zh-TW" sz="2400" b="1" i="1" baseline="-2500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𝑲𝒎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355" y="1013610"/>
                <a:ext cx="2907399" cy="1213345"/>
              </a:xfrm>
              <a:prstGeom prst="rect">
                <a:avLst/>
              </a:prstGeom>
              <a:blipFill>
                <a:blip r:embed="rId6"/>
                <a:stretch>
                  <a:fillRect b="-55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矩形 100"/>
              <p:cNvSpPr/>
              <p:nvPr/>
            </p:nvSpPr>
            <p:spPr>
              <a:xfrm>
                <a:off x="7296662" y="2455879"/>
                <a:ext cx="4669612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1" i="1" spc="-1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zh-TW" sz="2100" b="1" i="1" spc="-100" baseline="-250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100" b="1" i="1" spc="-10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𝒙𝑲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+..+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𝒙𝑲𝒏𝒘𝒏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100" b="1" i="1" spc="-1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2100" b="1" i="1" spc="-100" baseline="-2500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100" b="1" spc="-100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662" y="2455879"/>
                <a:ext cx="4669612" cy="415498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矩形 101"/>
              <p:cNvSpPr/>
              <p:nvPr/>
            </p:nvSpPr>
            <p:spPr>
              <a:xfrm>
                <a:off x="7381622" y="4091891"/>
                <a:ext cx="4567019" cy="408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100" b="1" i="1" spc="-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𝒙𝑲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+..+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𝒙𝑲𝒏𝒘𝒏</m:t>
                    </m:r>
                    <m:r>
                      <a:rPr lang="en-US" altLang="zh-TW" sz="2100" b="1" i="1" spc="-100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TW" sz="2100" b="1" spc="-100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TW" altLang="en-US" sz="2100" b="1" spc="-1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622" y="4091891"/>
                <a:ext cx="4567019" cy="408060"/>
              </a:xfrm>
              <a:prstGeom prst="rect">
                <a:avLst/>
              </a:prstGeom>
              <a:blipFill>
                <a:blip r:embed="rId8"/>
                <a:stretch>
                  <a:fillRect r="-267" b="-268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矩形 102"/>
              <p:cNvSpPr/>
              <p:nvPr/>
            </p:nvSpPr>
            <p:spPr>
              <a:xfrm>
                <a:off x="7339791" y="5716795"/>
                <a:ext cx="4894032" cy="408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100" b="1" i="1" spc="-1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𝒙𝑲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100" b="1" i="1" spc="-100" baseline="-250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+..+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𝒙𝑲𝒏𝒘𝒏</m:t>
                    </m:r>
                    <m:r>
                      <a:rPr lang="en-US" altLang="zh-TW" sz="2100" b="1" i="1" spc="-100" baseline="-2500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100" b="1" i="1" spc="-1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TW" sz="2100" b="1" spc="-100" baseline="-25000" dirty="0" smtClean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TW" altLang="en-US" sz="2100" b="1" spc="-100" baseline="-25000" dirty="0">
                  <a:solidFill>
                    <a:schemeClr val="accent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791" y="5716795"/>
                <a:ext cx="4894032" cy="408060"/>
              </a:xfrm>
              <a:prstGeom prst="rect">
                <a:avLst/>
              </a:prstGeom>
              <a:blipFill>
                <a:blip r:embed="rId9"/>
                <a:stretch>
                  <a:fillRect b="-25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群組 70"/>
          <p:cNvGrpSpPr/>
          <p:nvPr/>
        </p:nvGrpSpPr>
        <p:grpSpPr>
          <a:xfrm>
            <a:off x="104931" y="122835"/>
            <a:ext cx="4581058" cy="560398"/>
            <a:chOff x="104931" y="122092"/>
            <a:chExt cx="4166445" cy="659567"/>
          </a:xfrm>
        </p:grpSpPr>
        <p:sp>
          <p:nvSpPr>
            <p:cNvPr id="74" name="綵帶 (向上) 73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779488" y="138938"/>
              <a:ext cx="2798109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線性加權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矩陣</a:t>
              </a:r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運算</a:t>
              </a:r>
              <a:endParaRPr lang="en-US" altLang="zh-TW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3409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117662" y="2767380"/>
            <a:ext cx="942016" cy="13604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34754" y="72508"/>
            <a:ext cx="6833937" cy="560398"/>
            <a:chOff x="104931" y="122092"/>
            <a:chExt cx="4166445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826435" y="138938"/>
              <a:ext cx="2875723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如何利用特徵來做多元分類</a:t>
              </a:r>
              <a:endParaRPr lang="en-US" altLang="zh-TW" sz="2800" dirty="0"/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195932" y="2836477"/>
          <a:ext cx="788211" cy="125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37">
                  <a:extLst>
                    <a:ext uri="{9D8B030D-6E8A-4147-A177-3AD203B41FA5}">
                      <a16:colId xmlns:a16="http://schemas.microsoft.com/office/drawing/2014/main" val="2268330780"/>
                    </a:ext>
                  </a:extLst>
                </a:gridCol>
                <a:gridCol w="262737">
                  <a:extLst>
                    <a:ext uri="{9D8B030D-6E8A-4147-A177-3AD203B41FA5}">
                      <a16:colId xmlns:a16="http://schemas.microsoft.com/office/drawing/2014/main" val="1962787655"/>
                    </a:ext>
                  </a:extLst>
                </a:gridCol>
                <a:gridCol w="262737">
                  <a:extLst>
                    <a:ext uri="{9D8B030D-6E8A-4147-A177-3AD203B41FA5}">
                      <a16:colId xmlns:a16="http://schemas.microsoft.com/office/drawing/2014/main" val="2991045944"/>
                    </a:ext>
                  </a:extLst>
                </a:gridCol>
              </a:tblGrid>
              <a:tr h="250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236372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871894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324076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263972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59014"/>
                  </a:ext>
                </a:extLst>
              </a:tr>
            </a:tbl>
          </a:graphicData>
        </a:graphic>
      </p:graphicFrame>
      <p:grpSp>
        <p:nvGrpSpPr>
          <p:cNvPr id="11" name="群組 10"/>
          <p:cNvGrpSpPr/>
          <p:nvPr/>
        </p:nvGrpSpPr>
        <p:grpSpPr>
          <a:xfrm>
            <a:off x="1834021" y="1384147"/>
            <a:ext cx="802118" cy="461665"/>
            <a:chOff x="2351814" y="1123338"/>
            <a:chExt cx="802118" cy="461665"/>
          </a:xfrm>
        </p:grpSpPr>
        <p:sp>
          <p:nvSpPr>
            <p:cNvPr id="4" name="矩形 3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834021" y="1765174"/>
            <a:ext cx="802118" cy="461665"/>
            <a:chOff x="2351814" y="1123338"/>
            <a:chExt cx="802118" cy="461665"/>
          </a:xfrm>
        </p:grpSpPr>
        <p:sp>
          <p:nvSpPr>
            <p:cNvPr id="13" name="矩形 12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0</a:t>
              </a:r>
              <a:endParaRPr lang="zh-TW" altLang="en-US" sz="18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834021" y="2146201"/>
            <a:ext cx="802118" cy="461665"/>
            <a:chOff x="2351814" y="1123338"/>
            <a:chExt cx="802118" cy="461665"/>
          </a:xfrm>
        </p:grpSpPr>
        <p:sp>
          <p:nvSpPr>
            <p:cNvPr id="16" name="矩形 15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0</a:t>
              </a:r>
              <a:endParaRPr lang="zh-TW" altLang="en-US" sz="18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834021" y="2527228"/>
            <a:ext cx="802118" cy="461665"/>
            <a:chOff x="2351814" y="1123338"/>
            <a:chExt cx="802118" cy="461665"/>
          </a:xfrm>
        </p:grpSpPr>
        <p:sp>
          <p:nvSpPr>
            <p:cNvPr id="19" name="矩形 18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834021" y="2908255"/>
            <a:ext cx="802118" cy="461665"/>
            <a:chOff x="2351814" y="1123338"/>
            <a:chExt cx="802118" cy="461665"/>
          </a:xfrm>
        </p:grpSpPr>
        <p:sp>
          <p:nvSpPr>
            <p:cNvPr id="22" name="矩形 21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834021" y="3289282"/>
            <a:ext cx="802118" cy="461665"/>
            <a:chOff x="2351814" y="1123338"/>
            <a:chExt cx="802118" cy="461665"/>
          </a:xfrm>
        </p:grpSpPr>
        <p:sp>
          <p:nvSpPr>
            <p:cNvPr id="25" name="矩形 24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1834021" y="3670309"/>
            <a:ext cx="802118" cy="461665"/>
            <a:chOff x="2351814" y="1123338"/>
            <a:chExt cx="802118" cy="461665"/>
          </a:xfrm>
        </p:grpSpPr>
        <p:sp>
          <p:nvSpPr>
            <p:cNvPr id="28" name="矩形 27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1834021" y="4051336"/>
            <a:ext cx="802118" cy="461665"/>
            <a:chOff x="2351814" y="1123338"/>
            <a:chExt cx="802118" cy="461665"/>
          </a:xfrm>
        </p:grpSpPr>
        <p:sp>
          <p:nvSpPr>
            <p:cNvPr id="31" name="矩形 30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0</a:t>
              </a:r>
              <a:endParaRPr lang="zh-TW" altLang="en-US" sz="18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1834021" y="4432363"/>
            <a:ext cx="802118" cy="461665"/>
            <a:chOff x="2351814" y="1123338"/>
            <a:chExt cx="802118" cy="461665"/>
          </a:xfrm>
        </p:grpSpPr>
        <p:sp>
          <p:nvSpPr>
            <p:cNvPr id="34" name="矩形 33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0</a:t>
              </a:r>
              <a:endParaRPr lang="zh-TW" altLang="en-US" sz="18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1834021" y="4813390"/>
            <a:ext cx="802118" cy="461665"/>
            <a:chOff x="2351814" y="1123338"/>
            <a:chExt cx="802118" cy="461665"/>
          </a:xfrm>
        </p:grpSpPr>
        <p:sp>
          <p:nvSpPr>
            <p:cNvPr id="37" name="矩形 36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1834021" y="5194417"/>
            <a:ext cx="802121" cy="461665"/>
            <a:chOff x="2351814" y="1123338"/>
            <a:chExt cx="802121" cy="461665"/>
          </a:xfrm>
        </p:grpSpPr>
        <p:sp>
          <p:nvSpPr>
            <p:cNvPr id="40" name="矩形 39"/>
            <p:cNvSpPr/>
            <p:nvPr/>
          </p:nvSpPr>
          <p:spPr>
            <a:xfrm>
              <a:off x="2826676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1834021" y="5575444"/>
            <a:ext cx="802118" cy="461665"/>
            <a:chOff x="2351814" y="1123338"/>
            <a:chExt cx="802118" cy="461665"/>
          </a:xfrm>
        </p:grpSpPr>
        <p:sp>
          <p:nvSpPr>
            <p:cNvPr id="43" name="矩形 42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1834021" y="5956464"/>
            <a:ext cx="802118" cy="461665"/>
            <a:chOff x="2351814" y="1123338"/>
            <a:chExt cx="802118" cy="461665"/>
          </a:xfrm>
        </p:grpSpPr>
        <p:sp>
          <p:nvSpPr>
            <p:cNvPr id="46" name="矩形 45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1834021" y="1003120"/>
            <a:ext cx="802118" cy="461665"/>
            <a:chOff x="2351814" y="1123338"/>
            <a:chExt cx="802118" cy="461665"/>
          </a:xfrm>
        </p:grpSpPr>
        <p:sp>
          <p:nvSpPr>
            <p:cNvPr id="49" name="矩形 48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1834021" y="622093"/>
            <a:ext cx="802118" cy="461665"/>
            <a:chOff x="2351814" y="1123338"/>
            <a:chExt cx="802118" cy="461665"/>
          </a:xfrm>
        </p:grpSpPr>
        <p:sp>
          <p:nvSpPr>
            <p:cNvPr id="52" name="矩形 51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橢圓 53"/>
          <p:cNvSpPr/>
          <p:nvPr/>
        </p:nvSpPr>
        <p:spPr>
          <a:xfrm>
            <a:off x="4109995" y="1416767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p:sp>
        <p:nvSpPr>
          <p:cNvPr id="55" name="橢圓 54"/>
          <p:cNvSpPr/>
          <p:nvPr/>
        </p:nvSpPr>
        <p:spPr>
          <a:xfrm>
            <a:off x="4109995" y="1931671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sp>
        <p:nvSpPr>
          <p:cNvPr id="56" name="橢圓 55"/>
          <p:cNvSpPr/>
          <p:nvPr/>
        </p:nvSpPr>
        <p:spPr>
          <a:xfrm>
            <a:off x="4109995" y="2446575"/>
            <a:ext cx="444265" cy="44426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3</a:t>
            </a:r>
            <a:endParaRPr lang="zh-TW" altLang="en-US" sz="2000" dirty="0"/>
          </a:p>
        </p:txBody>
      </p:sp>
      <p:sp>
        <p:nvSpPr>
          <p:cNvPr id="57" name="橢圓 56"/>
          <p:cNvSpPr/>
          <p:nvPr/>
        </p:nvSpPr>
        <p:spPr>
          <a:xfrm>
            <a:off x="4109995" y="2961479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4</a:t>
            </a:r>
            <a:endParaRPr lang="zh-TW" altLang="en-US" sz="2000" dirty="0"/>
          </a:p>
        </p:txBody>
      </p:sp>
      <p:sp>
        <p:nvSpPr>
          <p:cNvPr id="58" name="橢圓 57"/>
          <p:cNvSpPr/>
          <p:nvPr/>
        </p:nvSpPr>
        <p:spPr>
          <a:xfrm>
            <a:off x="4109995" y="3476383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5</a:t>
            </a:r>
            <a:endParaRPr lang="zh-TW" altLang="en-US" sz="2000" dirty="0"/>
          </a:p>
        </p:txBody>
      </p:sp>
      <p:sp>
        <p:nvSpPr>
          <p:cNvPr id="59" name="橢圓 58"/>
          <p:cNvSpPr/>
          <p:nvPr/>
        </p:nvSpPr>
        <p:spPr>
          <a:xfrm>
            <a:off x="4109995" y="3991287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6</a:t>
            </a:r>
            <a:endParaRPr lang="zh-TW" altLang="en-US" sz="2000" dirty="0"/>
          </a:p>
        </p:txBody>
      </p:sp>
      <p:sp>
        <p:nvSpPr>
          <p:cNvPr id="60" name="橢圓 59"/>
          <p:cNvSpPr/>
          <p:nvPr/>
        </p:nvSpPr>
        <p:spPr>
          <a:xfrm>
            <a:off x="4109995" y="4506191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7</a:t>
            </a:r>
            <a:endParaRPr lang="zh-TW" altLang="en-US" sz="2000" dirty="0"/>
          </a:p>
        </p:txBody>
      </p:sp>
      <p:sp>
        <p:nvSpPr>
          <p:cNvPr id="61" name="橢圓 60"/>
          <p:cNvSpPr/>
          <p:nvPr/>
        </p:nvSpPr>
        <p:spPr>
          <a:xfrm>
            <a:off x="4109995" y="5021095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8</a:t>
            </a:r>
            <a:endParaRPr lang="zh-TW" altLang="en-US" sz="2000" dirty="0"/>
          </a:p>
        </p:txBody>
      </p:sp>
      <p:sp>
        <p:nvSpPr>
          <p:cNvPr id="62" name="橢圓 61"/>
          <p:cNvSpPr/>
          <p:nvPr/>
        </p:nvSpPr>
        <p:spPr>
          <a:xfrm>
            <a:off x="4109995" y="5536001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9</a:t>
            </a:r>
            <a:endParaRPr lang="zh-TW" altLang="en-US" sz="2000" dirty="0"/>
          </a:p>
        </p:txBody>
      </p:sp>
      <p:sp>
        <p:nvSpPr>
          <p:cNvPr id="63" name="橢圓 62"/>
          <p:cNvSpPr/>
          <p:nvPr/>
        </p:nvSpPr>
        <p:spPr>
          <a:xfrm>
            <a:off x="4109995" y="901863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64" name="左大括弧 63"/>
          <p:cNvSpPr/>
          <p:nvPr/>
        </p:nvSpPr>
        <p:spPr>
          <a:xfrm>
            <a:off x="1300124" y="721073"/>
            <a:ext cx="476860" cy="5548226"/>
          </a:xfrm>
          <a:prstGeom prst="leftBrac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/>
          <p:cNvCxnSpPr>
            <a:endCxn id="64" idx="1"/>
          </p:cNvCxnSpPr>
          <p:nvPr/>
        </p:nvCxnSpPr>
        <p:spPr>
          <a:xfrm flipV="1">
            <a:off x="1014172" y="3495186"/>
            <a:ext cx="285952" cy="12073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7113069" y="196854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舉數字圖案做辨識為例子</a:t>
            </a:r>
          </a:p>
        </p:txBody>
      </p:sp>
      <p:sp>
        <p:nvSpPr>
          <p:cNvPr id="71" name="文字方塊 70"/>
          <p:cNvSpPr txBox="1"/>
          <p:nvPr/>
        </p:nvSpPr>
        <p:spPr>
          <a:xfrm>
            <a:off x="1143" y="4136541"/>
            <a:ext cx="1438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4"/>
                </a:solidFill>
              </a:rPr>
              <a:t>每一個位置的像素亮度作為</a:t>
            </a:r>
            <a:r>
              <a:rPr lang="en-US" altLang="zh-TW" sz="2400" b="1" dirty="0" smtClean="0">
                <a:solidFill>
                  <a:schemeClr val="accent4"/>
                </a:solidFill>
              </a:rPr>
              <a:t/>
            </a:r>
            <a:br>
              <a:rPr lang="en-US" altLang="zh-TW" sz="2400" b="1" dirty="0" smtClean="0">
                <a:solidFill>
                  <a:schemeClr val="accent4"/>
                </a:solidFill>
              </a:rPr>
            </a:br>
            <a:r>
              <a:rPr lang="zh-TW" altLang="en-US" sz="2400" b="1" dirty="0" smtClean="0">
                <a:solidFill>
                  <a:schemeClr val="accent4"/>
                </a:solidFill>
              </a:rPr>
              <a:t>樣本特徵</a:t>
            </a:r>
            <a:endParaRPr lang="zh-TW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73" name="直線單箭頭接點 72"/>
          <p:cNvCxnSpPr>
            <a:stCxn id="52" idx="3"/>
            <a:endCxn id="56" idx="2"/>
          </p:cNvCxnSpPr>
          <p:nvPr/>
        </p:nvCxnSpPr>
        <p:spPr>
          <a:xfrm>
            <a:off x="2636139" y="822149"/>
            <a:ext cx="1473856" cy="184655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49" idx="3"/>
            <a:endCxn id="56" idx="2"/>
          </p:cNvCxnSpPr>
          <p:nvPr/>
        </p:nvCxnSpPr>
        <p:spPr>
          <a:xfrm>
            <a:off x="2636139" y="1203176"/>
            <a:ext cx="1473856" cy="146553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4" idx="3"/>
            <a:endCxn id="56" idx="2"/>
          </p:cNvCxnSpPr>
          <p:nvPr/>
        </p:nvCxnSpPr>
        <p:spPr>
          <a:xfrm>
            <a:off x="2636139" y="1584203"/>
            <a:ext cx="1473856" cy="108450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13" idx="3"/>
            <a:endCxn id="56" idx="2"/>
          </p:cNvCxnSpPr>
          <p:nvPr/>
        </p:nvCxnSpPr>
        <p:spPr>
          <a:xfrm>
            <a:off x="2636139" y="1965230"/>
            <a:ext cx="1473856" cy="703478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16" idx="3"/>
            <a:endCxn id="56" idx="2"/>
          </p:cNvCxnSpPr>
          <p:nvPr/>
        </p:nvCxnSpPr>
        <p:spPr>
          <a:xfrm>
            <a:off x="2636139" y="2346257"/>
            <a:ext cx="1473856" cy="32245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19" idx="3"/>
            <a:endCxn id="56" idx="2"/>
          </p:cNvCxnSpPr>
          <p:nvPr/>
        </p:nvCxnSpPr>
        <p:spPr>
          <a:xfrm flipV="1">
            <a:off x="2636139" y="2668708"/>
            <a:ext cx="1473856" cy="5857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22" idx="3"/>
            <a:endCxn id="56" idx="2"/>
          </p:cNvCxnSpPr>
          <p:nvPr/>
        </p:nvCxnSpPr>
        <p:spPr>
          <a:xfrm flipV="1">
            <a:off x="2636139" y="2668708"/>
            <a:ext cx="1473856" cy="43960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25" idx="3"/>
            <a:endCxn id="56" idx="2"/>
          </p:cNvCxnSpPr>
          <p:nvPr/>
        </p:nvCxnSpPr>
        <p:spPr>
          <a:xfrm flipV="1">
            <a:off x="2636139" y="2668708"/>
            <a:ext cx="1473856" cy="82063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28" idx="3"/>
            <a:endCxn id="56" idx="2"/>
          </p:cNvCxnSpPr>
          <p:nvPr/>
        </p:nvCxnSpPr>
        <p:spPr>
          <a:xfrm flipV="1">
            <a:off x="2636139" y="2668708"/>
            <a:ext cx="1473856" cy="120165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31" idx="3"/>
            <a:endCxn id="56" idx="2"/>
          </p:cNvCxnSpPr>
          <p:nvPr/>
        </p:nvCxnSpPr>
        <p:spPr>
          <a:xfrm flipV="1">
            <a:off x="2636139" y="2668708"/>
            <a:ext cx="1473856" cy="1582684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34" idx="3"/>
            <a:endCxn id="56" idx="2"/>
          </p:cNvCxnSpPr>
          <p:nvPr/>
        </p:nvCxnSpPr>
        <p:spPr>
          <a:xfrm flipV="1">
            <a:off x="2636139" y="2668708"/>
            <a:ext cx="1473856" cy="1963711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37" idx="3"/>
            <a:endCxn id="56" idx="2"/>
          </p:cNvCxnSpPr>
          <p:nvPr/>
        </p:nvCxnSpPr>
        <p:spPr>
          <a:xfrm flipV="1">
            <a:off x="2636139" y="2668708"/>
            <a:ext cx="1473856" cy="234473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stCxn id="40" idx="3"/>
            <a:endCxn id="56" idx="2"/>
          </p:cNvCxnSpPr>
          <p:nvPr/>
        </p:nvCxnSpPr>
        <p:spPr>
          <a:xfrm flipV="1">
            <a:off x="2636142" y="2668708"/>
            <a:ext cx="1473853" cy="27257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43" idx="3"/>
            <a:endCxn id="56" idx="2"/>
          </p:cNvCxnSpPr>
          <p:nvPr/>
        </p:nvCxnSpPr>
        <p:spPr>
          <a:xfrm flipV="1">
            <a:off x="2636139" y="2668708"/>
            <a:ext cx="1473856" cy="310679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>
            <a:stCxn id="46" idx="3"/>
            <a:endCxn id="56" idx="2"/>
          </p:cNvCxnSpPr>
          <p:nvPr/>
        </p:nvCxnSpPr>
        <p:spPr>
          <a:xfrm flipV="1">
            <a:off x="2636139" y="2668708"/>
            <a:ext cx="1473856" cy="348781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/>
              <p:cNvSpPr txBox="1"/>
              <p:nvPr/>
            </p:nvSpPr>
            <p:spPr>
              <a:xfrm>
                <a:off x="8937313" y="1018852"/>
                <a:ext cx="3121687" cy="5335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7" name="文字方塊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313" y="1018852"/>
                <a:ext cx="3121687" cy="53357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/>
              <p:cNvSpPr txBox="1"/>
              <p:nvPr/>
            </p:nvSpPr>
            <p:spPr>
              <a:xfrm>
                <a:off x="4554260" y="3234665"/>
                <a:ext cx="4447692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60" y="3234665"/>
                <a:ext cx="4447692" cy="323165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19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662" y="2767380"/>
            <a:ext cx="942016" cy="13604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34754" y="72508"/>
            <a:ext cx="6833937" cy="560398"/>
            <a:chOff x="104931" y="122092"/>
            <a:chExt cx="4166445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826435" y="138938"/>
              <a:ext cx="2875723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如何利用特徵來做多元分類</a:t>
              </a:r>
              <a:endParaRPr lang="en-US" altLang="zh-TW" sz="2800" dirty="0"/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195932" y="2836477"/>
          <a:ext cx="788211" cy="125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37">
                  <a:extLst>
                    <a:ext uri="{9D8B030D-6E8A-4147-A177-3AD203B41FA5}">
                      <a16:colId xmlns:a16="http://schemas.microsoft.com/office/drawing/2014/main" val="2268330780"/>
                    </a:ext>
                  </a:extLst>
                </a:gridCol>
                <a:gridCol w="262737">
                  <a:extLst>
                    <a:ext uri="{9D8B030D-6E8A-4147-A177-3AD203B41FA5}">
                      <a16:colId xmlns:a16="http://schemas.microsoft.com/office/drawing/2014/main" val="1962787655"/>
                    </a:ext>
                  </a:extLst>
                </a:gridCol>
                <a:gridCol w="262737">
                  <a:extLst>
                    <a:ext uri="{9D8B030D-6E8A-4147-A177-3AD203B41FA5}">
                      <a16:colId xmlns:a16="http://schemas.microsoft.com/office/drawing/2014/main" val="2991045944"/>
                    </a:ext>
                  </a:extLst>
                </a:gridCol>
              </a:tblGrid>
              <a:tr h="250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236372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871894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324076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263972"/>
                  </a:ext>
                </a:extLst>
              </a:tr>
              <a:tr h="250257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59014"/>
                  </a:ext>
                </a:extLst>
              </a:tr>
            </a:tbl>
          </a:graphicData>
        </a:graphic>
      </p:graphicFrame>
      <p:grpSp>
        <p:nvGrpSpPr>
          <p:cNvPr id="11" name="群組 10"/>
          <p:cNvGrpSpPr/>
          <p:nvPr/>
        </p:nvGrpSpPr>
        <p:grpSpPr>
          <a:xfrm>
            <a:off x="1834021" y="1384147"/>
            <a:ext cx="802118" cy="461665"/>
            <a:chOff x="2351814" y="1123338"/>
            <a:chExt cx="802118" cy="461665"/>
          </a:xfrm>
        </p:grpSpPr>
        <p:sp>
          <p:nvSpPr>
            <p:cNvPr id="4" name="矩形 3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834021" y="1765174"/>
            <a:ext cx="802118" cy="461665"/>
            <a:chOff x="2351814" y="1123338"/>
            <a:chExt cx="802118" cy="461665"/>
          </a:xfrm>
        </p:grpSpPr>
        <p:sp>
          <p:nvSpPr>
            <p:cNvPr id="13" name="矩形 12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834021" y="2146201"/>
            <a:ext cx="802118" cy="461665"/>
            <a:chOff x="2351814" y="1123338"/>
            <a:chExt cx="802118" cy="461665"/>
          </a:xfrm>
        </p:grpSpPr>
        <p:sp>
          <p:nvSpPr>
            <p:cNvPr id="16" name="矩形 15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0</a:t>
              </a:r>
              <a:endParaRPr lang="zh-TW" altLang="en-US" sz="18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1834021" y="2527228"/>
            <a:ext cx="802118" cy="461665"/>
            <a:chOff x="2351814" y="1123338"/>
            <a:chExt cx="802118" cy="461665"/>
          </a:xfrm>
        </p:grpSpPr>
        <p:sp>
          <p:nvSpPr>
            <p:cNvPr id="19" name="矩形 18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0</a:t>
              </a:r>
              <a:endParaRPr lang="zh-TW" altLang="en-US" sz="18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834021" y="2908255"/>
            <a:ext cx="802118" cy="461665"/>
            <a:chOff x="2351814" y="1123338"/>
            <a:chExt cx="802118" cy="461665"/>
          </a:xfrm>
        </p:grpSpPr>
        <p:sp>
          <p:nvSpPr>
            <p:cNvPr id="22" name="矩形 21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834021" y="3289282"/>
            <a:ext cx="802118" cy="461665"/>
            <a:chOff x="2351814" y="1123338"/>
            <a:chExt cx="802118" cy="461665"/>
          </a:xfrm>
        </p:grpSpPr>
        <p:sp>
          <p:nvSpPr>
            <p:cNvPr id="25" name="矩形 24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1834021" y="3670309"/>
            <a:ext cx="802118" cy="461665"/>
            <a:chOff x="2351814" y="1123338"/>
            <a:chExt cx="802118" cy="461665"/>
          </a:xfrm>
        </p:grpSpPr>
        <p:sp>
          <p:nvSpPr>
            <p:cNvPr id="28" name="矩形 27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1834021" y="4051336"/>
            <a:ext cx="802118" cy="461665"/>
            <a:chOff x="2351814" y="1123338"/>
            <a:chExt cx="802118" cy="461665"/>
          </a:xfrm>
        </p:grpSpPr>
        <p:sp>
          <p:nvSpPr>
            <p:cNvPr id="31" name="矩形 30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0</a:t>
              </a:r>
              <a:endParaRPr lang="zh-TW" altLang="en-US" sz="18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1834021" y="4432363"/>
            <a:ext cx="802118" cy="461665"/>
            <a:chOff x="2351814" y="1123338"/>
            <a:chExt cx="802118" cy="461665"/>
          </a:xfrm>
        </p:grpSpPr>
        <p:sp>
          <p:nvSpPr>
            <p:cNvPr id="34" name="矩形 33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0</a:t>
              </a:r>
              <a:endParaRPr lang="zh-TW" altLang="en-US" sz="18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1834021" y="4813390"/>
            <a:ext cx="802118" cy="461665"/>
            <a:chOff x="2351814" y="1123338"/>
            <a:chExt cx="802118" cy="461665"/>
          </a:xfrm>
        </p:grpSpPr>
        <p:sp>
          <p:nvSpPr>
            <p:cNvPr id="37" name="矩形 36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1834021" y="5194417"/>
            <a:ext cx="802121" cy="461665"/>
            <a:chOff x="2351814" y="1123338"/>
            <a:chExt cx="802121" cy="461665"/>
          </a:xfrm>
        </p:grpSpPr>
        <p:sp>
          <p:nvSpPr>
            <p:cNvPr id="40" name="矩形 39"/>
            <p:cNvSpPr/>
            <p:nvPr/>
          </p:nvSpPr>
          <p:spPr>
            <a:xfrm>
              <a:off x="2826676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1834021" y="5575444"/>
            <a:ext cx="802118" cy="461665"/>
            <a:chOff x="2351814" y="1123338"/>
            <a:chExt cx="802118" cy="461665"/>
          </a:xfrm>
        </p:grpSpPr>
        <p:sp>
          <p:nvSpPr>
            <p:cNvPr id="43" name="矩形 42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1834021" y="5956464"/>
            <a:ext cx="802118" cy="461665"/>
            <a:chOff x="2351814" y="1123338"/>
            <a:chExt cx="802118" cy="461665"/>
          </a:xfrm>
        </p:grpSpPr>
        <p:sp>
          <p:nvSpPr>
            <p:cNvPr id="46" name="矩形 45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351814" y="1123338"/>
              <a:ext cx="543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1834021" y="1003120"/>
            <a:ext cx="802118" cy="461665"/>
            <a:chOff x="2351814" y="1123338"/>
            <a:chExt cx="802118" cy="461665"/>
          </a:xfrm>
        </p:grpSpPr>
        <p:sp>
          <p:nvSpPr>
            <p:cNvPr id="49" name="矩形 48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1834021" y="622093"/>
            <a:ext cx="802118" cy="461665"/>
            <a:chOff x="2351814" y="1123338"/>
            <a:chExt cx="802118" cy="461665"/>
          </a:xfrm>
        </p:grpSpPr>
        <p:sp>
          <p:nvSpPr>
            <p:cNvPr id="52" name="矩形 51"/>
            <p:cNvSpPr/>
            <p:nvPr/>
          </p:nvSpPr>
          <p:spPr>
            <a:xfrm>
              <a:off x="2826673" y="1159764"/>
              <a:ext cx="327259" cy="32725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smtClean="0"/>
                <a:t>1</a:t>
              </a:r>
              <a:endParaRPr lang="zh-TW" altLang="en-US" sz="1800" dirty="0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351814" y="1123338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橢圓 53"/>
          <p:cNvSpPr/>
          <p:nvPr/>
        </p:nvSpPr>
        <p:spPr>
          <a:xfrm>
            <a:off x="4109995" y="1416767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1</a:t>
            </a:r>
            <a:endParaRPr lang="zh-TW" altLang="en-US" sz="2000" dirty="0"/>
          </a:p>
        </p:txBody>
      </p:sp>
      <p:sp>
        <p:nvSpPr>
          <p:cNvPr id="55" name="橢圓 54"/>
          <p:cNvSpPr/>
          <p:nvPr/>
        </p:nvSpPr>
        <p:spPr>
          <a:xfrm>
            <a:off x="4109995" y="1931671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sp>
        <p:nvSpPr>
          <p:cNvPr id="56" name="橢圓 55"/>
          <p:cNvSpPr/>
          <p:nvPr/>
        </p:nvSpPr>
        <p:spPr>
          <a:xfrm>
            <a:off x="4109995" y="2446575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3</a:t>
            </a:r>
            <a:endParaRPr lang="zh-TW" altLang="en-US" sz="2000" dirty="0"/>
          </a:p>
        </p:txBody>
      </p:sp>
      <p:sp>
        <p:nvSpPr>
          <p:cNvPr id="57" name="橢圓 56"/>
          <p:cNvSpPr/>
          <p:nvPr/>
        </p:nvSpPr>
        <p:spPr>
          <a:xfrm>
            <a:off x="4109995" y="2961479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4</a:t>
            </a:r>
            <a:endParaRPr lang="zh-TW" altLang="en-US" sz="2000" dirty="0"/>
          </a:p>
        </p:txBody>
      </p:sp>
      <p:sp>
        <p:nvSpPr>
          <p:cNvPr id="58" name="橢圓 57"/>
          <p:cNvSpPr/>
          <p:nvPr/>
        </p:nvSpPr>
        <p:spPr>
          <a:xfrm>
            <a:off x="4109995" y="3476383"/>
            <a:ext cx="444265" cy="44426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5</a:t>
            </a:r>
            <a:endParaRPr lang="zh-TW" altLang="en-US" sz="2000" dirty="0"/>
          </a:p>
        </p:txBody>
      </p:sp>
      <p:sp>
        <p:nvSpPr>
          <p:cNvPr id="59" name="橢圓 58"/>
          <p:cNvSpPr/>
          <p:nvPr/>
        </p:nvSpPr>
        <p:spPr>
          <a:xfrm>
            <a:off x="4109995" y="3991287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6</a:t>
            </a:r>
            <a:endParaRPr lang="zh-TW" altLang="en-US" sz="2000" dirty="0"/>
          </a:p>
        </p:txBody>
      </p:sp>
      <p:sp>
        <p:nvSpPr>
          <p:cNvPr id="60" name="橢圓 59"/>
          <p:cNvSpPr/>
          <p:nvPr/>
        </p:nvSpPr>
        <p:spPr>
          <a:xfrm>
            <a:off x="4109995" y="4506191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7</a:t>
            </a:r>
            <a:endParaRPr lang="zh-TW" altLang="en-US" sz="2000" dirty="0"/>
          </a:p>
        </p:txBody>
      </p:sp>
      <p:sp>
        <p:nvSpPr>
          <p:cNvPr id="61" name="橢圓 60"/>
          <p:cNvSpPr/>
          <p:nvPr/>
        </p:nvSpPr>
        <p:spPr>
          <a:xfrm>
            <a:off x="4109995" y="5021095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8</a:t>
            </a:r>
            <a:endParaRPr lang="zh-TW" altLang="en-US" sz="2000" dirty="0"/>
          </a:p>
        </p:txBody>
      </p:sp>
      <p:sp>
        <p:nvSpPr>
          <p:cNvPr id="62" name="橢圓 61"/>
          <p:cNvSpPr/>
          <p:nvPr/>
        </p:nvSpPr>
        <p:spPr>
          <a:xfrm>
            <a:off x="4109995" y="5536001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9</a:t>
            </a:r>
            <a:endParaRPr lang="zh-TW" altLang="en-US" sz="2000" dirty="0"/>
          </a:p>
        </p:txBody>
      </p:sp>
      <p:sp>
        <p:nvSpPr>
          <p:cNvPr id="63" name="橢圓 62"/>
          <p:cNvSpPr/>
          <p:nvPr/>
        </p:nvSpPr>
        <p:spPr>
          <a:xfrm>
            <a:off x="4109995" y="901863"/>
            <a:ext cx="444265" cy="44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64" name="左大括弧 63"/>
          <p:cNvSpPr/>
          <p:nvPr/>
        </p:nvSpPr>
        <p:spPr>
          <a:xfrm>
            <a:off x="1300124" y="721073"/>
            <a:ext cx="476860" cy="5548226"/>
          </a:xfrm>
          <a:prstGeom prst="leftBrace">
            <a:avLst/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直線單箭頭接點 65"/>
          <p:cNvCxnSpPr>
            <a:endCxn id="64" idx="1"/>
          </p:cNvCxnSpPr>
          <p:nvPr/>
        </p:nvCxnSpPr>
        <p:spPr>
          <a:xfrm flipV="1">
            <a:off x="1014172" y="3495186"/>
            <a:ext cx="285952" cy="12073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7113069" y="196854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舉數字圖案做辨識為例子</a:t>
            </a:r>
          </a:p>
        </p:txBody>
      </p:sp>
      <p:sp>
        <p:nvSpPr>
          <p:cNvPr id="71" name="文字方塊 70"/>
          <p:cNvSpPr txBox="1"/>
          <p:nvPr/>
        </p:nvSpPr>
        <p:spPr>
          <a:xfrm>
            <a:off x="1143" y="4136541"/>
            <a:ext cx="1438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4"/>
                </a:solidFill>
              </a:rPr>
              <a:t>每一個位置的像素亮度作為</a:t>
            </a:r>
            <a:r>
              <a:rPr lang="en-US" altLang="zh-TW" sz="2400" b="1" dirty="0" smtClean="0">
                <a:solidFill>
                  <a:schemeClr val="accent4"/>
                </a:solidFill>
              </a:rPr>
              <a:t/>
            </a:r>
            <a:br>
              <a:rPr lang="en-US" altLang="zh-TW" sz="2400" b="1" dirty="0" smtClean="0">
                <a:solidFill>
                  <a:schemeClr val="accent4"/>
                </a:solidFill>
              </a:rPr>
            </a:br>
            <a:r>
              <a:rPr lang="zh-TW" altLang="en-US" sz="2400" b="1" dirty="0" smtClean="0">
                <a:solidFill>
                  <a:schemeClr val="accent4"/>
                </a:solidFill>
              </a:rPr>
              <a:t>樣本特徵</a:t>
            </a:r>
            <a:endParaRPr lang="zh-TW" altLang="en-US" sz="2400" b="1" dirty="0">
              <a:solidFill>
                <a:schemeClr val="accent4"/>
              </a:solidFill>
            </a:endParaRPr>
          </a:p>
        </p:txBody>
      </p:sp>
      <p:cxnSp>
        <p:nvCxnSpPr>
          <p:cNvPr id="73" name="直線單箭頭接點 72"/>
          <p:cNvCxnSpPr>
            <a:stCxn id="52" idx="3"/>
            <a:endCxn id="58" idx="2"/>
          </p:cNvCxnSpPr>
          <p:nvPr/>
        </p:nvCxnSpPr>
        <p:spPr>
          <a:xfrm>
            <a:off x="2636139" y="822149"/>
            <a:ext cx="1473856" cy="287636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49" idx="3"/>
            <a:endCxn id="58" idx="2"/>
          </p:cNvCxnSpPr>
          <p:nvPr/>
        </p:nvCxnSpPr>
        <p:spPr>
          <a:xfrm>
            <a:off x="2636139" y="1203176"/>
            <a:ext cx="1473856" cy="249534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stCxn id="4" idx="3"/>
            <a:endCxn id="58" idx="2"/>
          </p:cNvCxnSpPr>
          <p:nvPr/>
        </p:nvCxnSpPr>
        <p:spPr>
          <a:xfrm>
            <a:off x="2636139" y="1584203"/>
            <a:ext cx="1473856" cy="211431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13" idx="3"/>
            <a:endCxn id="58" idx="2"/>
          </p:cNvCxnSpPr>
          <p:nvPr/>
        </p:nvCxnSpPr>
        <p:spPr>
          <a:xfrm>
            <a:off x="2636139" y="1965230"/>
            <a:ext cx="1473856" cy="173328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stCxn id="16" idx="3"/>
            <a:endCxn id="58" idx="2"/>
          </p:cNvCxnSpPr>
          <p:nvPr/>
        </p:nvCxnSpPr>
        <p:spPr>
          <a:xfrm>
            <a:off x="2636139" y="2346257"/>
            <a:ext cx="1473856" cy="1352259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19" idx="3"/>
            <a:endCxn id="58" idx="2"/>
          </p:cNvCxnSpPr>
          <p:nvPr/>
        </p:nvCxnSpPr>
        <p:spPr>
          <a:xfrm>
            <a:off x="2636139" y="2727284"/>
            <a:ext cx="1473856" cy="9712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22" idx="3"/>
            <a:endCxn id="58" idx="2"/>
          </p:cNvCxnSpPr>
          <p:nvPr/>
        </p:nvCxnSpPr>
        <p:spPr>
          <a:xfrm>
            <a:off x="2636139" y="3108311"/>
            <a:ext cx="1473856" cy="59020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25" idx="3"/>
            <a:endCxn id="58" idx="2"/>
          </p:cNvCxnSpPr>
          <p:nvPr/>
        </p:nvCxnSpPr>
        <p:spPr>
          <a:xfrm>
            <a:off x="2636139" y="3489338"/>
            <a:ext cx="1473856" cy="20917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stCxn id="28" idx="3"/>
            <a:endCxn id="58" idx="2"/>
          </p:cNvCxnSpPr>
          <p:nvPr/>
        </p:nvCxnSpPr>
        <p:spPr>
          <a:xfrm flipV="1">
            <a:off x="2636139" y="3698516"/>
            <a:ext cx="1473856" cy="17184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31" idx="3"/>
            <a:endCxn id="58" idx="2"/>
          </p:cNvCxnSpPr>
          <p:nvPr/>
        </p:nvCxnSpPr>
        <p:spPr>
          <a:xfrm flipV="1">
            <a:off x="2636139" y="3698516"/>
            <a:ext cx="1473856" cy="55287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stCxn id="34" idx="3"/>
            <a:endCxn id="58" idx="2"/>
          </p:cNvCxnSpPr>
          <p:nvPr/>
        </p:nvCxnSpPr>
        <p:spPr>
          <a:xfrm flipV="1">
            <a:off x="2636139" y="3698516"/>
            <a:ext cx="1473856" cy="93390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stCxn id="37" idx="3"/>
            <a:endCxn id="58" idx="2"/>
          </p:cNvCxnSpPr>
          <p:nvPr/>
        </p:nvCxnSpPr>
        <p:spPr>
          <a:xfrm flipV="1">
            <a:off x="2636139" y="3698516"/>
            <a:ext cx="1473856" cy="131493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stCxn id="40" idx="3"/>
            <a:endCxn id="58" idx="2"/>
          </p:cNvCxnSpPr>
          <p:nvPr/>
        </p:nvCxnSpPr>
        <p:spPr>
          <a:xfrm flipV="1">
            <a:off x="2636142" y="3698516"/>
            <a:ext cx="1473853" cy="169595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43" idx="3"/>
            <a:endCxn id="58" idx="2"/>
          </p:cNvCxnSpPr>
          <p:nvPr/>
        </p:nvCxnSpPr>
        <p:spPr>
          <a:xfrm flipV="1">
            <a:off x="2636139" y="3698516"/>
            <a:ext cx="1473856" cy="207698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/>
          <p:cNvCxnSpPr>
            <a:stCxn id="46" idx="3"/>
            <a:endCxn id="58" idx="2"/>
          </p:cNvCxnSpPr>
          <p:nvPr/>
        </p:nvCxnSpPr>
        <p:spPr>
          <a:xfrm flipV="1">
            <a:off x="2636139" y="3698516"/>
            <a:ext cx="1473856" cy="245800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/>
              <p:cNvSpPr txBox="1"/>
              <p:nvPr/>
            </p:nvSpPr>
            <p:spPr>
              <a:xfrm>
                <a:off x="8937313" y="1018852"/>
                <a:ext cx="3121687" cy="5335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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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7" name="文字方塊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313" y="1018852"/>
                <a:ext cx="3121687" cy="53357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/>
              <p:cNvSpPr txBox="1"/>
              <p:nvPr/>
            </p:nvSpPr>
            <p:spPr>
              <a:xfrm>
                <a:off x="4554260" y="3251173"/>
                <a:ext cx="4447691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1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60" y="3251173"/>
                <a:ext cx="4447691" cy="323165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0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34"/>
          <a:stretch/>
        </p:blipFill>
        <p:spPr>
          <a:xfrm>
            <a:off x="6718433" y="137148"/>
            <a:ext cx="5309865" cy="6025953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104931" y="122835"/>
            <a:ext cx="4581058" cy="560398"/>
            <a:chOff x="104931" y="122092"/>
            <a:chExt cx="4166445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38938"/>
              <a:ext cx="2798109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TW" sz="2800" b="1" dirty="0" err="1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SoftMax</a:t>
              </a:r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激活函數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89698" y="883239"/>
                <a:ext cx="6667500" cy="5048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en-US" altLang="zh-TW" sz="2400" b="1" dirty="0" smtClean="0"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Softmax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將</a:t>
                </a:r>
                <a: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m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個感知器的線性運算</a:t>
                </a:r>
                <a: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z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值</a:t>
                </a:r>
                <a:r>
                  <a:rPr lang="zh-TW" altLang="zh-TW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</a:t>
                </a:r>
                <a:r>
                  <a:rPr lang="zh-TW" altLang="en-US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先</a:t>
                </a:r>
                <a:r>
                  <a:rPr lang="zh-TW" altLang="zh-TW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通過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指數函數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𝒛</m:t>
                        </m:r>
                      </m:sup>
                    </m:sSup>
                  </m:oMath>
                </a14:m>
                <a:r>
                  <a:rPr lang="zh-TW" altLang="zh-TW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處理</a:t>
                </a:r>
                <a:r>
                  <a:rPr lang="zh-TW" altLang="en-US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en-US" altLang="zh-TW" sz="2400" b="1" dirty="0" smtClean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lvl="7" indent="355600"/>
                <a:r>
                  <a:rPr lang="zh-TW" altLang="en-US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轉為全為正的數值。</a:t>
                </a:r>
                <a:endParaRPr lang="en-US" altLang="zh-TW" sz="2400" b="1" dirty="0" smtClean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7" indent="355600"/>
                <a:r>
                  <a:rPr lang="zh-TW" altLang="en-US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經過指數轉換拉大</a:t>
                </a:r>
                <a:r>
                  <a:rPr lang="zh-TW" altLang="en-US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各</a:t>
                </a:r>
                <a:r>
                  <a:rPr lang="zh-TW" altLang="en-US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感知器的數值差距。</a:t>
                </a:r>
                <a:endParaRPr lang="en-US" altLang="zh-TW" sz="2400" b="1" dirty="0" smtClean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7" indent="355600"/>
                <a:endParaRPr lang="en-US" altLang="zh-TW" sz="2400" b="1" dirty="0" smtClean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342900" lvl="7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將指數總和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TW" sz="2400" b="1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作為分母，個別的輸出作為分子，得到</a:t>
                </a:r>
                <a: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m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個小於</a:t>
                </a:r>
                <a: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</a:t>
                </a:r>
                <a:r>
                  <a:rPr lang="zh-TW" altLang="zh-TW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數值</a:t>
                </a:r>
                <a:r>
                  <a:rPr lang="zh-TW" altLang="en-US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，即為各類別的分類機率</a:t>
                </a:r>
                <a:r>
                  <a:rPr lang="zh-TW" altLang="zh-TW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en-US" altLang="zh-TW" sz="2400" b="1" dirty="0" smtClean="0">
                  <a:latin typeface="Calibri" panose="020F050202020403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lvl="7" indent="3556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𝑘𝑗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TW" altLang="zh-TW" sz="24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Wingdings" panose="05000000000000000000" pitchFamily="2" charset="2"/>
                  <a:buChar char="n"/>
                </a:pPr>
                <a:r>
                  <a:rPr lang="en-US" altLang="zh-TW" sz="2400" b="1" dirty="0" err="1" smtClean="0"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Softmax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迴歸模型是</a:t>
                </a:r>
                <a: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logistic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迴歸模型在多元分類問題上的推廣，當分類數量等於</a:t>
                </a:r>
                <a: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2 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時，</a:t>
                </a:r>
                <a:r>
                  <a:rPr lang="en-US" altLang="zh-TW" sz="2400" b="1" dirty="0" err="1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Softmax</a:t>
                </a:r>
                <a: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迴歸與</a:t>
                </a:r>
                <a: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logistic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迴歸是一致的</a:t>
                </a:r>
                <a:r>
                  <a:rPr lang="zh-TW" altLang="zh-TW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98" y="883239"/>
                <a:ext cx="6667500" cy="5048754"/>
              </a:xfrm>
              <a:prstGeom prst="rect">
                <a:avLst/>
              </a:prstGeom>
              <a:blipFill>
                <a:blip r:embed="rId3"/>
                <a:stretch>
                  <a:fillRect l="-1188" t="-1087" r="-366" b="-1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5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4" t="2609" r="6675" b="8958"/>
          <a:stretch/>
        </p:blipFill>
        <p:spPr>
          <a:xfrm>
            <a:off x="6301753" y="265867"/>
            <a:ext cx="5793995" cy="5942376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104930" y="122835"/>
            <a:ext cx="5333343" cy="560398"/>
            <a:chOff x="104931" y="122092"/>
            <a:chExt cx="4166445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38938"/>
              <a:ext cx="2798109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多元分類的損失函數</a:t>
              </a:r>
              <a:endParaRPr lang="en-US" altLang="zh-TW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967318"/>
                <a:ext cx="6437804" cy="3667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Bef>
                    <a:spcPts val="500"/>
                  </a:spcBef>
                  <a:spcAft>
                    <a:spcPts val="500"/>
                  </a:spcAft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多元分類的損失函數：仍使用</a:t>
                </a:r>
                <a:r>
                  <a:rPr lang="en-US" altLang="zh-TW" sz="2400" b="1" spc="-5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cross entropy</a:t>
                </a:r>
                <a:r>
                  <a:rPr lang="zh-TW" altLang="zh-TW" sz="2400" b="1" spc="-5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：</a:t>
                </a:r>
                <a:endParaRPr lang="zh-TW" altLang="zh-TW" sz="12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Bef>
                    <a:spcPts val="500"/>
                  </a:spcBef>
                  <a:spcAft>
                    <a:spcPts val="500"/>
                  </a:spcAft>
                  <a:buFont typeface="Wingdings" panose="05000000000000000000" pitchFamily="2" charset="2"/>
                  <a:buChar char="p"/>
                </a:pPr>
                <a:r>
                  <a:rPr lang="zh-TW" altLang="zh-TW" sz="2400" b="1" spc="-5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單一第</a:t>
                </a:r>
                <a:r>
                  <a:rPr lang="en-US" altLang="zh-TW" sz="2400" b="1" spc="-5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k</a:t>
                </a:r>
                <a:r>
                  <a:rPr lang="zh-TW" altLang="zh-TW" sz="2400" b="1" spc="-5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個樣本的損失值</a:t>
                </a:r>
                <a:r>
                  <a:rPr lang="en-US" altLang="zh-TW" sz="2400" b="1" spc="-5" dirty="0" smtClean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/>
                </a:r>
                <a:br>
                  <a:rPr lang="en-US" altLang="zh-TW" sz="2400" b="1" spc="-5" dirty="0" smtClean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  <m:e>
                        <m:sSub>
                          <m:sSubPr>
                            <m:ctrlPr>
                              <a:rPr lang="zh-TW" altLang="zh-TW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𝒌𝒋</m:t>
                            </m:r>
                          </m:sub>
                        </m:sSub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𝐥𝐧</m:t>
                        </m:r>
                        <m:r>
                          <a:rPr lang="en-US" altLang="zh-TW" sz="2400" b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TW" altLang="zh-TW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effectLst/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𝒌𝒋</m:t>
                            </m:r>
                          </m:sub>
                        </m:sSub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zh-TW" sz="12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Bef>
                    <a:spcPts val="500"/>
                  </a:spcBef>
                  <a:spcAft>
                    <a:spcPts val="500"/>
                  </a:spcAft>
                  <a:buFont typeface="Wingdings" panose="05000000000000000000" pitchFamily="2" charset="2"/>
                  <a:buChar char="p"/>
                </a:pPr>
                <a:r>
                  <a:rPr lang="zh-TW" altLang="zh-TW" sz="2400" b="1" spc="-5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所有樣本的損失值</a:t>
                </a:r>
                <a:r>
                  <a:rPr lang="en-US" altLang="zh-TW" sz="2400" b="1" spc="-5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/>
                </a:r>
                <a:br>
                  <a:rPr lang="en-US" altLang="zh-TW" sz="2400" b="1" spc="-5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𝐋</m:t>
                    </m:r>
                    <m:r>
                      <a:rPr lang="en-US" altLang="zh-TW" sz="2400" b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𝑲</m:t>
                        </m:r>
                      </m:sup>
                      <m:e>
                        <m:sSub>
                          <m:sSubPr>
                            <m:ctrlPr>
                              <a:rPr lang="zh-TW" altLang="zh-TW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</m:sSub>
                      </m:e>
                    </m:nary>
                    <m:r>
                      <a:rPr lang="en-US" altLang="zh-TW" sz="2400" b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𝑲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TW" altLang="zh-TW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𝒋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effectLst/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effectLst/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𝒌𝒋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𝐥𝐧</m:t>
                            </m:r>
                            <m:r>
                              <a:rPr lang="en-US" altLang="zh-TW" sz="2400" b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TW" altLang="zh-TW" sz="2400" b="1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TW" altLang="zh-TW" sz="2400" b="1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>
                                        <a:effectLst/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effectLst/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𝒌𝒋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TW" altLang="zh-TW" sz="12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7318"/>
                <a:ext cx="6437804" cy="3667799"/>
              </a:xfrm>
              <a:prstGeom prst="rect">
                <a:avLst/>
              </a:prstGeom>
              <a:blipFill>
                <a:blip r:embed="rId3"/>
                <a:stretch>
                  <a:fillRect l="-1231" t="-1498" r="-23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8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04933" y="122835"/>
            <a:ext cx="5273183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分類（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Classification</a:t>
              </a:r>
              <a:r>
                <a:rPr lang="zh-TW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246131" y="2273978"/>
          <a:ext cx="7487928" cy="8770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3567">
                  <a:extLst>
                    <a:ext uri="{9D8B030D-6E8A-4147-A177-3AD203B41FA5}">
                      <a16:colId xmlns:a16="http://schemas.microsoft.com/office/drawing/2014/main" val="3453031562"/>
                    </a:ext>
                  </a:extLst>
                </a:gridCol>
                <a:gridCol w="5414361">
                  <a:extLst>
                    <a:ext uri="{9D8B030D-6E8A-4147-A177-3AD203B41FA5}">
                      <a16:colId xmlns:a16="http://schemas.microsoft.com/office/drawing/2014/main" val="2052027520"/>
                    </a:ext>
                  </a:extLst>
                </a:gridCol>
              </a:tblGrid>
              <a:tr h="8770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0" spc="-5" dirty="0">
                          <a:effectLst/>
                        </a:rPr>
                        <a:t>成長時期</a:t>
                      </a:r>
                      <a:r>
                        <a:rPr lang="en-US" sz="2000" kern="0" spc="-5" dirty="0" smtClean="0">
                          <a:effectLst/>
                          <a:sym typeface="Wingdings" panose="05000000000000000000" pitchFamily="2" charset="2"/>
                        </a:rPr>
                        <a:t>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0" spc="-5" dirty="0">
                          <a:effectLst/>
                        </a:rPr>
                        <a:t>年</a:t>
                      </a:r>
                      <a:r>
                        <a:rPr lang="en-US" sz="2000" kern="0" spc="-5" dirty="0">
                          <a:effectLst/>
                        </a:rPr>
                        <a:t>    </a:t>
                      </a:r>
                      <a:r>
                        <a:rPr lang="zh-TW" sz="2000" kern="0" spc="-5" dirty="0">
                          <a:effectLst/>
                        </a:rPr>
                        <a:t>齡</a:t>
                      </a:r>
                      <a:r>
                        <a:rPr lang="en-US" sz="2000" kern="0" spc="-5" dirty="0">
                          <a:effectLst/>
                          <a:sym typeface="Wingdings" panose="05000000000000000000" pitchFamily="2" charset="2"/>
                        </a:rPr>
                        <a:t>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180117"/>
                  </a:ext>
                </a:extLst>
              </a:tr>
            </a:tbl>
          </a:graphicData>
        </a:graphic>
      </p:graphicFrame>
      <p:pic>
        <p:nvPicPr>
          <p:cNvPr id="54309" name="圖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683" y="2208849"/>
            <a:ext cx="60483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9"/>
              <p:cNvSpPr>
                <a:spLocks noChangeArrowheads="1"/>
              </p:cNvSpPr>
              <p:nvPr/>
            </p:nvSpPr>
            <p:spPr bwMode="auto">
              <a:xfrm>
                <a:off x="222914" y="693358"/>
                <a:ext cx="11746172" cy="52629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給定一個樣本特徵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x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，我們希望預測其對應的屬性值 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y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，如果 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y 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是離散的，那麼這就是一個分類問題，如果 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y 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是連續的實數，這就是一個迴歸問題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。</a:t>
                </a: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/>
                </a:r>
                <a:b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</a:b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    例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：依據年齡特徵，可以將人的成長時期分為不同階段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(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離散資料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)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。</a:t>
                </a: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n"/>
                </a:pPr>
                <a:endParaRPr lang="en-US" altLang="zh-TW" sz="2400" dirty="0" smtClean="0">
                  <a:latin typeface="Arial" panose="020B060402020202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n"/>
                </a:pPr>
                <a:endParaRPr lang="en-US" altLang="zh-TW" sz="2400" dirty="0">
                  <a:latin typeface="Arial" panose="020B060402020202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n"/>
                </a:pPr>
                <a:endParaRPr lang="zh-TW" altLang="en-US" sz="2400" dirty="0">
                  <a:latin typeface="Arial" panose="020B0604020202020204" pitchFamily="34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     例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：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依據花的花瓣長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和花瓣寬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Calibri" panose="020F050202020403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兩種特徵，分為</a:t>
                </a:r>
                <a: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/>
                </a:r>
                <a:b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</a:br>
                <a:r>
                  <a:rPr lang="en-US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             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不同品種。</a:t>
                </a:r>
                <a:endParaRPr kumimoji="0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zh-TW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Calibri" panose="020F0502020204030204" pitchFamily="34" charset="0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</a:pPr>
                <a:r>
                  <a:rPr kumimoji="0" lang="zh-TW" altLang="zh-TW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機器學習在分類的重點是如何根據樣本特徵及對應</a:t>
                </a:r>
                <a:r>
                  <a:rPr kumimoji="0" lang="en-US" altLang="zh-TW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/>
                </a:r>
                <a:br>
                  <a:rPr kumimoji="0" lang="en-US" altLang="zh-TW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</a:br>
                <a:r>
                  <a:rPr kumimoji="0" lang="zh-TW" altLang="zh-TW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Calibri" panose="020F0502020204030204" pitchFamily="34" charset="0"/>
                  </a:rPr>
                  <a:t>的屬性值，去找出最佳的分類決策邊界。</a:t>
                </a:r>
                <a:endParaRPr kumimoji="0" lang="zh-TW" altLang="zh-TW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2914" y="693358"/>
                <a:ext cx="11746172" cy="5262979"/>
              </a:xfrm>
              <a:prstGeom prst="rect">
                <a:avLst/>
              </a:prstGeom>
              <a:blipFill>
                <a:blip r:embed="rId4"/>
                <a:stretch>
                  <a:fillRect l="-727" t="-348" r="-312" b="-23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物件 13"/>
          <p:cNvGraphicFramePr>
            <a:graphicFrameLocks noChangeAspect="1"/>
          </p:cNvGraphicFramePr>
          <p:nvPr>
            <p:extLst/>
          </p:nvPr>
        </p:nvGraphicFramePr>
        <p:xfrm>
          <a:off x="8138771" y="3170874"/>
          <a:ext cx="3631886" cy="296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5" name="Bitmap Image" r:id="rId5" imgW="8609524" imgH="7059010" progId="PBrush">
                  <p:embed/>
                </p:oleObj>
              </mc:Choice>
              <mc:Fallback>
                <p:oleObj name="Bitmap Image" r:id="rId5" imgW="8609524" imgH="7059010" progId="PBrush">
                  <p:embed/>
                  <p:pic>
                    <p:nvPicPr>
                      <p:cNvPr id="14" name="物件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8771" y="3170874"/>
                        <a:ext cx="3631886" cy="29686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547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04930" y="122835"/>
            <a:ext cx="5333343" cy="560398"/>
            <a:chOff x="104931" y="122092"/>
            <a:chExt cx="4166445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1" y="122092"/>
              <a:ext cx="4166445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79488" y="138938"/>
              <a:ext cx="2798109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多元分類的</a:t>
              </a:r>
              <a:r>
                <a:rPr lang="zh-TW" altLang="en-US" sz="2800" b="1" dirty="0">
                  <a:solidFill>
                    <a:schemeClr val="lt1"/>
                  </a:solidFill>
                  <a:latin typeface="Microsoft JhengHei"/>
                  <a:ea typeface="Microsoft JhengHei"/>
                  <a:sym typeface="Microsoft JhengHei"/>
                </a:rPr>
                <a:t>梯度下降</a:t>
              </a:r>
              <a:endParaRPr lang="en-US" altLang="zh-TW" sz="28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04929" y="798927"/>
                <a:ext cx="11791895" cy="22208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Bef>
                    <a:spcPts val="500"/>
                  </a:spcBef>
                  <a:spcAft>
                    <a:spcPts val="500"/>
                  </a:spcAft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損失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函數對線性運算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𝒌𝒊</m:t>
                        </m:r>
                      </m:sub>
                    </m:sSub>
                  </m:oMath>
                </a14:m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的梯度： </a:t>
                </a:r>
                <a: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證明見下頁，參考即可</a:t>
                </a:r>
                <a: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]</a:t>
                </a:r>
                <a:b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𝛛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𝒌𝒊</m:t>
                            </m:r>
                          </m:sub>
                        </m:sSub>
                      </m:den>
                    </m:f>
                    <m:r>
                      <a:rPr lang="en-US" altLang="zh-TW" sz="2400" b="1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TW" altLang="zh-TW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𝑲</m:t>
                        </m:r>
                      </m:sup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𝒌𝒊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𝒌𝒊</m:t>
                            </m:r>
                          </m:sub>
                        </m:sSub>
                        <m:r>
                          <a:rPr lang="en-US" altLang="zh-TW" sz="2400" b="1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342900" lvl="0" indent="-342900">
                  <a:spcBef>
                    <a:spcPts val="500"/>
                  </a:spcBef>
                  <a:spcAft>
                    <a:spcPts val="500"/>
                  </a:spcAft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函數</a:t>
                </a:r>
                <a:r>
                  <a:rPr lang="en-US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L</a:t>
                </a:r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對線性運算的偏微分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𝛛</m:t>
                        </m:r>
                        <m:sSub>
                          <m:sSubPr>
                            <m:ctrlPr>
                              <a:rPr lang="zh-TW" altLang="zh-TW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𝒌𝒊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仍為誤差總和，故後面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𝐰</m:t>
                        </m:r>
                      </m:den>
                    </m:f>
                  </m:oMath>
                </a14:m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𝐛</m:t>
                        </m:r>
                      </m:den>
                    </m:f>
                  </m:oMath>
                </a14:m>
                <a:r>
                  <a:rPr lang="zh-TW" altLang="zh-TW" sz="2400" b="1" dirty="0"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的梯度下降更新都相同。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9" y="798927"/>
                <a:ext cx="11791895" cy="2220801"/>
              </a:xfrm>
              <a:prstGeom prst="rect">
                <a:avLst/>
              </a:prstGeom>
              <a:blipFill>
                <a:blip r:embed="rId2"/>
                <a:stretch>
                  <a:fillRect l="-672" t="-2473" r="-3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99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Google Shape;355;p23"/>
          <p:cNvSpPr/>
          <p:nvPr/>
        </p:nvSpPr>
        <p:spPr>
          <a:xfrm>
            <a:off x="3560065" y="119044"/>
            <a:ext cx="8385192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>
                <a:solidFill>
                  <a:schemeClr val="bg1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</a:t>
            </a:r>
            <a:r>
              <a:rPr lang="x-none" altLang="zh-TW" sz="2800" b="1" dirty="0">
                <a:solidFill>
                  <a:schemeClr val="bg1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SoftMax</a:t>
            </a:r>
            <a:r>
              <a:rPr lang="zh-TW" altLang="zh-TW" sz="2800" b="1" dirty="0">
                <a:solidFill>
                  <a:schemeClr val="bg1"/>
                </a:solidFill>
                <a:latin typeface="Cambria" panose="020405030504060302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處理鳶尾花多元分類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27655"/>
              <a:ext cx="3642609" cy="6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2-5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91886" y="865650"/>
            <a:ext cx="107841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建立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多元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分類的感知器：輸入資料有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個特徵，使用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個感知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器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為一組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作為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輸出。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個感知器的輸出經過</a:t>
            </a:r>
            <a:r>
              <a:rPr lang="en-US" altLang="zh-TW" sz="2400" b="1" dirty="0" err="1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SoftMax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函數處理後再輸出。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數據集分割為前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100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筆為訓練資料，後面剩下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</a:t>
            </a:r>
            <a:r>
              <a:rPr lang="zh-TW" altLang="en-US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測試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資料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利用訓練完成的多元分類感知器，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測試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資料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集驗證其準確度。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0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912068"/>
              </p:ext>
            </p:extLst>
          </p:nvPr>
        </p:nvGraphicFramePr>
        <p:xfrm>
          <a:off x="4610742" y="3555319"/>
          <a:ext cx="4456113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8" name="文件" r:id="rId3" imgW="4536273" imgH="2469572" progId="Word.Document.12">
                  <p:embed/>
                </p:oleObj>
              </mc:Choice>
              <mc:Fallback>
                <p:oleObj name="文件" r:id="rId3" imgW="4536273" imgH="2469572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0742" y="3555319"/>
                        <a:ext cx="4456113" cy="243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04933" y="122835"/>
            <a:ext cx="5273183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68992" y="145908"/>
              <a:ext cx="2687238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離散資料如何做編碼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4933" y="984693"/>
            <a:ext cx="11521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人工智慧的處理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流程</a:t>
            </a:r>
            <a:r>
              <a:rPr lang="zh-TW" altLang="en-US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運算處理的資料都是數值，所以必須將資料特徵和分類標示改用數值資料來編碼，才能送進神經網路中做運算處理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kern="100" dirty="0" smtClean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112520" indent="-658495"/>
            <a:r>
              <a:rPr lang="zh-TW" altLang="zh-TW" sz="2400" b="1" kern="100" dirty="0">
                <a:solidFill>
                  <a:srgbClr val="FFFFFF"/>
                </a:solidFill>
                <a:highlight>
                  <a:srgbClr val="000000"/>
                </a:highlight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例</a:t>
            </a:r>
            <a:r>
              <a:rPr lang="zh-TW" altLang="zh-TW" sz="2400" b="1" kern="100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：下面表格中的原始資料欄位『學級』、『性別』和『等級』，必須經過編碼後才能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輸入</a:t>
            </a:r>
            <a:r>
              <a:rPr lang="zh-TW" altLang="en-US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機器學習的模型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作</a:t>
            </a:r>
            <a:r>
              <a:rPr lang="zh-TW" altLang="en-US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訓練</a:t>
            </a:r>
            <a:r>
              <a:rPr lang="zh-TW" altLang="zh-TW" sz="2400" b="1" kern="100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73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682296"/>
              </p:ext>
            </p:extLst>
          </p:nvPr>
        </p:nvGraphicFramePr>
        <p:xfrm>
          <a:off x="103188" y="836613"/>
          <a:ext cx="11501437" cy="561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4" name="文件" r:id="rId3" imgW="9698048" imgH="4731454" progId="Word.Document.12">
                  <p:embed/>
                </p:oleObj>
              </mc:Choice>
              <mc:Fallback>
                <p:oleObj name="文件" r:id="rId3" imgW="9698048" imgH="4731454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188" y="836613"/>
                        <a:ext cx="11501437" cy="561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4933" y="122835"/>
            <a:ext cx="8842119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01071" y="145908"/>
              <a:ext cx="286232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Label 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encoding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 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hot encoding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55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875584" y="4800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9" name="圖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443" y="3656346"/>
            <a:ext cx="9555872" cy="270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55;p23"/>
          <p:cNvSpPr/>
          <p:nvPr/>
        </p:nvSpPr>
        <p:spPr>
          <a:xfrm>
            <a:off x="3560065" y="119044"/>
            <a:ext cx="6459700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鳶尾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佈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27655"/>
              <a:ext cx="3642609" cy="6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2-1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371697" y="680266"/>
            <a:ext cx="111545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ts val="2000"/>
              <a:buFont typeface="Wingdings" panose="05000000000000000000" pitchFamily="2" charset="2"/>
              <a:buChar char="n"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hlinkClick r:id="rId3"/>
              </a:rPr>
              <a:t>Iris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hlinkClick r:id="rId3"/>
              </a:rPr>
              <a:t>dataset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 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由英國統計學家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 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hlinkClick r:id="rId4"/>
              </a:rPr>
              <a:t>Ronald Fisher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 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爵士在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1936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年時，對加斯帕半島上的鳶尾屬花朵調查所得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150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資料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SzPts val="2000"/>
              <a:buFont typeface="Wingdings" panose="05000000000000000000" pitchFamily="2" charset="2"/>
              <a:buChar char="n"/>
            </a:pPr>
            <a:endParaRPr lang="zh-TW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SzPts val="2000"/>
              <a:buFont typeface="Wingdings" panose="05000000000000000000" pitchFamily="2" charset="2"/>
              <a:buChar char="n"/>
            </a:pP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在每個資</a:t>
            </a:r>
            <a:r>
              <a:rPr lang="zh-TW" altLang="zh-TW" sz="2400" b="1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料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包含四個屬性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花萼長度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Sepal length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，花萼寬度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Sepal width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，花瓣長度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Petal length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，花瓣寬度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kern="100" spc="-2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Petal width</a:t>
            </a:r>
            <a:r>
              <a:rPr lang="en-US" altLang="zh-TW" sz="2400" b="1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zh-TW" sz="2400" b="1" kern="1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。</a:t>
            </a:r>
            <a:endParaRPr lang="en-US" altLang="zh-TW" sz="2400" b="1" kern="1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SzPts val="2000"/>
              <a:buFont typeface="Wingdings" panose="05000000000000000000" pitchFamily="2" charset="2"/>
              <a:buChar char="n"/>
            </a:pPr>
            <a:endParaRPr lang="zh-TW" altLang="zh-TW" sz="2400" b="1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可通過這四個屬性預測鳶尾花卉屬於山鳶尾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spc="-2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setosa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、雜色鳶尾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spc="-2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versicolor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、維吉尼亞鳶尾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400" b="1" spc="-2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virginica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三類的哪一類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示。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204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11262</TotalTime>
  <Words>3143</Words>
  <Application>Microsoft Office PowerPoint</Application>
  <PresentationFormat>寬螢幕</PresentationFormat>
  <Paragraphs>813</Paragraphs>
  <Slides>61</Slides>
  <Notes>21</Notes>
  <HiddenSlides>0</HiddenSlides>
  <MMClips>0</MMClips>
  <ScaleCrop>false</ScaleCrop>
  <HeadingPairs>
    <vt:vector size="8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61</vt:i4>
      </vt:variant>
    </vt:vector>
  </HeadingPairs>
  <TitlesOfParts>
    <vt:vector size="80" baseType="lpstr">
      <vt:lpstr>Cambria</vt:lpstr>
      <vt:lpstr>Times New Roman</vt:lpstr>
      <vt:lpstr>MS Gothic</vt:lpstr>
      <vt:lpstr>Lato</vt:lpstr>
      <vt:lpstr>Microsoft YaHei</vt:lpstr>
      <vt:lpstr>新細明體</vt:lpstr>
      <vt:lpstr>Symbol</vt:lpstr>
      <vt:lpstr>Microsoft YaHei</vt:lpstr>
      <vt:lpstr>微軟正黑體</vt:lpstr>
      <vt:lpstr>Calibri</vt:lpstr>
      <vt:lpstr>Montserrat SemiBold</vt:lpstr>
      <vt:lpstr>Elephant</vt:lpstr>
      <vt:lpstr>Wingdings</vt:lpstr>
      <vt:lpstr>Arial</vt:lpstr>
      <vt:lpstr>微軟正黑體</vt:lpstr>
      <vt:lpstr>Cambria Math</vt:lpstr>
      <vt:lpstr>Office Theme</vt:lpstr>
      <vt:lpstr>Bitmap Image</vt:lpstr>
      <vt:lpstr>文件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ilhamsyahvutra@outlook.com</dc:creator>
  <cp:lastModifiedBy>USER</cp:lastModifiedBy>
  <cp:revision>213</cp:revision>
  <dcterms:created xsi:type="dcterms:W3CDTF">2018-05-05T03:43:01Z</dcterms:created>
  <dcterms:modified xsi:type="dcterms:W3CDTF">2022-12-08T02:27:33Z</dcterms:modified>
</cp:coreProperties>
</file>